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79" r:id="rId5"/>
    <p:sldId id="293" r:id="rId6"/>
    <p:sldId id="294" r:id="rId7"/>
    <p:sldId id="295" r:id="rId8"/>
    <p:sldId id="296" r:id="rId9"/>
    <p:sldId id="274" r:id="rId10"/>
    <p:sldId id="284" r:id="rId11"/>
    <p:sldId id="297" r:id="rId12"/>
    <p:sldId id="288" r:id="rId13"/>
    <p:sldId id="290" r:id="rId14"/>
    <p:sldId id="298" r:id="rId15"/>
    <p:sldId id="291" r:id="rId16"/>
    <p:sldId id="299" r:id="rId17"/>
    <p:sldId id="300" r:id="rId18"/>
    <p:sldId id="292" r:id="rId19"/>
    <p:sldId id="301" r:id="rId20"/>
    <p:sldId id="302" r:id="rId21"/>
  </p:sldIdLst>
  <p:sldSz cx="24384000" cy="13716000"/>
  <p:notesSz cx="5143500" cy="9144000"/>
  <p:custDataLst>
    <p:tags r:id="rId23"/>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B58"/>
    <a:srgbClr val="6040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53" autoAdjust="0"/>
    <p:restoredTop sz="96405" autoAdjust="0"/>
  </p:normalViewPr>
  <p:slideViewPr>
    <p:cSldViewPr snapToGrid="0" snapToObjects="1">
      <p:cViewPr varScale="1">
        <p:scale>
          <a:sx n="34" d="100"/>
          <a:sy n="34" d="100"/>
        </p:scale>
        <p:origin x="256" y="2280"/>
      </p:cViewPr>
      <p:guideLst/>
    </p:cSldViewPr>
  </p:slideViewPr>
  <p:outlineViewPr>
    <p:cViewPr>
      <p:scale>
        <a:sx n="33" d="100"/>
        <a:sy n="33" d="100"/>
      </p:scale>
      <p:origin x="0" y="-5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937189DC-126A-44B5-A045-4788F408BC57}" type="datetimeFigureOut">
              <a:rPr lang="en-GB" smtClean="0"/>
              <a:t>21/10/2021</a:t>
            </a:fld>
            <a:endParaRPr lang="en-GB"/>
          </a:p>
        </p:txBody>
      </p:sp>
      <p:sp>
        <p:nvSpPr>
          <p:cNvPr id="4" name="幻灯片图像占位符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页脚占位符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AC2F0606-3ED7-431E-960F-0DFEDFC47C6F}" type="slidenum">
              <a:rPr lang="en-GB" smtClean="0"/>
              <a:t>‹#›</a:t>
            </a:fld>
            <a:endParaRPr lang="en-GB"/>
          </a:p>
        </p:txBody>
      </p:sp>
    </p:spTree>
    <p:extLst>
      <p:ext uri="{BB962C8B-B14F-4D97-AF65-F5344CB8AC3E}">
        <p14:creationId xmlns:p14="http://schemas.microsoft.com/office/powerpoint/2010/main" val="107159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AC2F0606-3ED7-431E-960F-0DFEDFC47C6F}" type="slidenum">
              <a:rPr lang="en-GB" smtClean="0"/>
              <a:t>2</a:t>
            </a:fld>
            <a:endParaRPr lang="en-GB"/>
          </a:p>
        </p:txBody>
      </p:sp>
    </p:spTree>
    <p:extLst>
      <p:ext uri="{BB962C8B-B14F-4D97-AF65-F5344CB8AC3E}">
        <p14:creationId xmlns:p14="http://schemas.microsoft.com/office/powerpoint/2010/main" val="751465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页">
    <p:spTree>
      <p:nvGrpSpPr>
        <p:cNvPr id="1" name=""/>
        <p:cNvGrpSpPr/>
        <p:nvPr/>
      </p:nvGrpSpPr>
      <p:grpSpPr>
        <a:xfrm>
          <a:off x="0" y="0"/>
          <a:ext cx="0" cy="0"/>
          <a:chOff x="0" y="0"/>
          <a:chExt cx="0" cy="0"/>
        </a:xfrm>
      </p:grpSpPr>
      <p:pic>
        <p:nvPicPr>
          <p:cNvPr id="3" name="image 201">
            <a:extLst>
              <a:ext uri="{FF2B5EF4-FFF2-40B4-BE49-F238E27FC236}">
                <a16:creationId xmlns:a16="http://schemas.microsoft.com/office/drawing/2014/main" id="{45D4337A-D810-405C-B402-0B36C0F88638}"/>
              </a:ext>
            </a:extLst>
          </p:cNvPr>
          <p:cNvPicPr>
            <a:picLocks noChangeAspect="1"/>
          </p:cNvPicPr>
          <p:nvPr userDrawn="1"/>
        </p:nvPicPr>
        <p:blipFill>
          <a:blip r:embed="rId2"/>
          <a:srcRect/>
          <a:stretch>
            <a:fillRect/>
          </a:stretch>
        </p:blipFill>
        <p:spPr>
          <a:xfrm>
            <a:off x="0" y="0"/>
            <a:ext cx="24384000" cy="13716000"/>
          </a:xfrm>
          <a:prstGeom prst="rect">
            <a:avLst/>
          </a:prstGeom>
        </p:spPr>
      </p:pic>
      <p:sp>
        <p:nvSpPr>
          <p:cNvPr id="4" name="îṩļidê">
            <a:extLst>
              <a:ext uri="{FF2B5EF4-FFF2-40B4-BE49-F238E27FC236}">
                <a16:creationId xmlns:a16="http://schemas.microsoft.com/office/drawing/2014/main" id="{D50896C1-BD6B-4F9A-ACFF-BC39276AE82B}"/>
              </a:ext>
            </a:extLst>
          </p:cNvPr>
          <p:cNvSpPr/>
          <p:nvPr userDrawn="1"/>
        </p:nvSpPr>
        <p:spPr>
          <a:xfrm>
            <a:off x="2474158" y="3718493"/>
            <a:ext cx="19435685" cy="6816203"/>
          </a:xfrm>
          <a:prstGeom prst="roundRect">
            <a:avLst>
              <a:gd name="adj" fmla="val 11486"/>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image 102">
            <a:extLst>
              <a:ext uri="{FF2B5EF4-FFF2-40B4-BE49-F238E27FC236}">
                <a16:creationId xmlns:a16="http://schemas.microsoft.com/office/drawing/2014/main" id="{E2FABFFE-A0B1-4E29-A78C-429055596748}"/>
              </a:ext>
            </a:extLst>
          </p:cNvPr>
          <p:cNvPicPr>
            <a:picLocks noChangeAspect="1"/>
          </p:cNvPicPr>
          <p:nvPr userDrawn="1"/>
        </p:nvPicPr>
        <p:blipFill>
          <a:blip r:embed="rId3"/>
          <a:srcRect/>
          <a:stretch>
            <a:fillRect/>
          </a:stretch>
        </p:blipFill>
        <p:spPr>
          <a:xfrm>
            <a:off x="21995981" y="1399877"/>
            <a:ext cx="1003761" cy="1760575"/>
          </a:xfrm>
          <a:prstGeom prst="rect">
            <a:avLst/>
          </a:prstGeom>
        </p:spPr>
      </p:pic>
      <p:pic>
        <p:nvPicPr>
          <p:cNvPr id="6" name="image 202">
            <a:extLst>
              <a:ext uri="{FF2B5EF4-FFF2-40B4-BE49-F238E27FC236}">
                <a16:creationId xmlns:a16="http://schemas.microsoft.com/office/drawing/2014/main" id="{BA25F148-7889-45D8-8487-E4CC66D4A951}"/>
              </a:ext>
            </a:extLst>
          </p:cNvPr>
          <p:cNvPicPr>
            <a:picLocks noChangeAspect="1"/>
          </p:cNvPicPr>
          <p:nvPr userDrawn="1"/>
        </p:nvPicPr>
        <p:blipFill>
          <a:blip r:embed="rId4"/>
          <a:srcRect/>
          <a:stretch>
            <a:fillRect/>
          </a:stretch>
        </p:blipFill>
        <p:spPr>
          <a:xfrm>
            <a:off x="1168563" y="10853971"/>
            <a:ext cx="1004381" cy="1761657"/>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pic>
        <p:nvPicPr>
          <p:cNvPr id="3" name="image 201">
            <a:extLst>
              <a:ext uri="{FF2B5EF4-FFF2-40B4-BE49-F238E27FC236}">
                <a16:creationId xmlns:a16="http://schemas.microsoft.com/office/drawing/2014/main" id="{7B5567CB-C513-4E3C-A0C0-D87C0918EB94}"/>
              </a:ext>
            </a:extLst>
          </p:cNvPr>
          <p:cNvPicPr>
            <a:picLocks noChangeAspect="1"/>
          </p:cNvPicPr>
          <p:nvPr userDrawn="1"/>
        </p:nvPicPr>
        <p:blipFill>
          <a:blip r:embed="rId2"/>
          <a:srcRect/>
          <a:stretch>
            <a:fillRect/>
          </a:stretch>
        </p:blipFill>
        <p:spPr>
          <a:xfrm>
            <a:off x="0" y="0"/>
            <a:ext cx="24384000" cy="13716000"/>
          </a:xfrm>
          <a:prstGeom prst="rect">
            <a:avLst/>
          </a:prstGeom>
        </p:spPr>
      </p:pic>
      <p:pic>
        <p:nvPicPr>
          <p:cNvPr id="6" name="image 202">
            <a:extLst>
              <a:ext uri="{FF2B5EF4-FFF2-40B4-BE49-F238E27FC236}">
                <a16:creationId xmlns:a16="http://schemas.microsoft.com/office/drawing/2014/main" id="{8DAC89BA-C543-4018-BF97-F9E3B3E08F4C}"/>
              </a:ext>
            </a:extLst>
          </p:cNvPr>
          <p:cNvPicPr>
            <a:picLocks noChangeAspect="1"/>
          </p:cNvPicPr>
          <p:nvPr userDrawn="1"/>
        </p:nvPicPr>
        <p:blipFill>
          <a:blip r:embed="rId3"/>
          <a:srcRect/>
          <a:stretch>
            <a:fillRect/>
          </a:stretch>
        </p:blipFill>
        <p:spPr>
          <a:xfrm>
            <a:off x="1168563" y="10853971"/>
            <a:ext cx="1004381" cy="1761657"/>
          </a:xfrm>
          <a:prstGeom prst="rect">
            <a:avLst/>
          </a:prstGeom>
        </p:spPr>
      </p:pic>
    </p:spTree>
    <p:extLst>
      <p:ext uri="{BB962C8B-B14F-4D97-AF65-F5344CB8AC3E}">
        <p14:creationId xmlns:p14="http://schemas.microsoft.com/office/powerpoint/2010/main" val="361059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度页">
    <p:spTree>
      <p:nvGrpSpPr>
        <p:cNvPr id="1" name=""/>
        <p:cNvGrpSpPr/>
        <p:nvPr/>
      </p:nvGrpSpPr>
      <p:grpSpPr>
        <a:xfrm>
          <a:off x="0" y="0"/>
          <a:ext cx="0" cy="0"/>
          <a:chOff x="0" y="0"/>
          <a:chExt cx="0" cy="0"/>
        </a:xfrm>
      </p:grpSpPr>
      <p:pic>
        <p:nvPicPr>
          <p:cNvPr id="2" name="image 301">
            <a:extLst>
              <a:ext uri="{FF2B5EF4-FFF2-40B4-BE49-F238E27FC236}">
                <a16:creationId xmlns:a16="http://schemas.microsoft.com/office/drawing/2014/main" id="{2C270DC9-8D39-4C38-9155-6C276B91BA10}"/>
              </a:ext>
            </a:extLst>
          </p:cNvPr>
          <p:cNvPicPr>
            <a:picLocks noChangeAspect="1"/>
          </p:cNvPicPr>
          <p:nvPr userDrawn="1"/>
        </p:nvPicPr>
        <p:blipFill>
          <a:blip r:embed="rId2"/>
          <a:srcRect/>
          <a:stretch>
            <a:fillRect/>
          </a:stretch>
        </p:blipFill>
        <p:spPr>
          <a:xfrm>
            <a:off x="0" y="0"/>
            <a:ext cx="24384000" cy="13716000"/>
          </a:xfrm>
          <a:prstGeom prst="rect">
            <a:avLst/>
          </a:prstGeom>
        </p:spPr>
      </p:pic>
      <p:pic>
        <p:nvPicPr>
          <p:cNvPr id="3" name="image 202">
            <a:extLst>
              <a:ext uri="{FF2B5EF4-FFF2-40B4-BE49-F238E27FC236}">
                <a16:creationId xmlns:a16="http://schemas.microsoft.com/office/drawing/2014/main" id="{0C176435-6F8C-421C-BCD3-3F4033E2CF16}"/>
              </a:ext>
            </a:extLst>
          </p:cNvPr>
          <p:cNvPicPr>
            <a:picLocks noChangeAspect="1"/>
          </p:cNvPicPr>
          <p:nvPr userDrawn="1"/>
        </p:nvPicPr>
        <p:blipFill>
          <a:blip r:embed="rId3"/>
          <a:srcRect/>
          <a:stretch>
            <a:fillRect/>
          </a:stretch>
        </p:blipFill>
        <p:spPr>
          <a:xfrm>
            <a:off x="1168563" y="10853971"/>
            <a:ext cx="1004381" cy="1761657"/>
          </a:xfrm>
          <a:prstGeom prst="rect">
            <a:avLst/>
          </a:prstGeom>
        </p:spPr>
      </p:pic>
      <p:pic>
        <p:nvPicPr>
          <p:cNvPr id="4" name="image 202">
            <a:extLst>
              <a:ext uri="{FF2B5EF4-FFF2-40B4-BE49-F238E27FC236}">
                <a16:creationId xmlns:a16="http://schemas.microsoft.com/office/drawing/2014/main" id="{671BEC53-282C-48AE-B8F9-504579C9FAE4}"/>
              </a:ext>
            </a:extLst>
          </p:cNvPr>
          <p:cNvPicPr>
            <a:picLocks noChangeAspect="1"/>
          </p:cNvPicPr>
          <p:nvPr userDrawn="1"/>
        </p:nvPicPr>
        <p:blipFill>
          <a:blip r:embed="rId3"/>
          <a:srcRect/>
          <a:stretch>
            <a:fillRect/>
          </a:stretch>
        </p:blipFill>
        <p:spPr>
          <a:xfrm flipV="1">
            <a:off x="22192388" y="1208526"/>
            <a:ext cx="1004381" cy="1761657"/>
          </a:xfrm>
          <a:prstGeom prst="rect">
            <a:avLst/>
          </a:prstGeom>
        </p:spPr>
      </p:pic>
      <p:sp>
        <p:nvSpPr>
          <p:cNvPr id="5" name="íŝ1ídé">
            <a:extLst>
              <a:ext uri="{FF2B5EF4-FFF2-40B4-BE49-F238E27FC236}">
                <a16:creationId xmlns:a16="http://schemas.microsoft.com/office/drawing/2014/main" id="{AC5C0360-6B10-4C86-B6D3-59C60770FBEA}"/>
              </a:ext>
            </a:extLst>
          </p:cNvPr>
          <p:cNvSpPr/>
          <p:nvPr userDrawn="1"/>
        </p:nvSpPr>
        <p:spPr>
          <a:xfrm>
            <a:off x="10632426" y="2708979"/>
            <a:ext cx="3119147" cy="3119147"/>
          </a:xfrm>
          <a:prstGeom prst="roundRect">
            <a:avLst>
              <a:gd name="adj" fmla="val 27145"/>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文本占位符 7">
            <a:extLst>
              <a:ext uri="{FF2B5EF4-FFF2-40B4-BE49-F238E27FC236}">
                <a16:creationId xmlns:a16="http://schemas.microsoft.com/office/drawing/2014/main" id="{40BA17EC-BFA3-454D-BE3E-C54BA52E474C}"/>
              </a:ext>
            </a:extLst>
          </p:cNvPr>
          <p:cNvSpPr>
            <a:spLocks noGrp="1"/>
          </p:cNvSpPr>
          <p:nvPr>
            <p:ph type="body" sz="quarter" idx="10" hasCustomPrompt="1"/>
          </p:nvPr>
        </p:nvSpPr>
        <p:spPr>
          <a:xfrm>
            <a:off x="10915047" y="2945113"/>
            <a:ext cx="2553904" cy="2646878"/>
          </a:xfrm>
          <a:prstGeom prst="rect">
            <a:avLst/>
          </a:prstGeom>
        </p:spPr>
        <p:txBody>
          <a:bodyPr wrap="none">
            <a:spAutoFit/>
          </a:bodyPr>
          <a:lstStyle>
            <a:lvl1pPr marL="0" indent="0" algn="ctr">
              <a:spcBef>
                <a:spcPts val="0"/>
              </a:spcBef>
              <a:buFontTx/>
              <a:buNone/>
              <a:defRPr sz="16600" b="1">
                <a:solidFill>
                  <a:schemeClr val="accent1"/>
                </a:solidFill>
              </a:defRPr>
            </a:lvl1pPr>
            <a:lvl2pPr marL="457200" indent="0">
              <a:spcBef>
                <a:spcPts val="0"/>
              </a:spcBef>
              <a:buFontTx/>
              <a:buNone/>
              <a:defRPr/>
            </a:lvl2pPr>
            <a:lvl3pPr marL="914400" indent="0">
              <a:spcBef>
                <a:spcPts val="0"/>
              </a:spcBef>
              <a:buFontTx/>
              <a:buNone/>
              <a:defRPr/>
            </a:lvl3pPr>
            <a:lvl4pPr marL="1371600" indent="0">
              <a:spcBef>
                <a:spcPts val="0"/>
              </a:spcBef>
              <a:buFontTx/>
              <a:buNone/>
              <a:defRPr/>
            </a:lvl4pPr>
            <a:lvl5pPr marL="1828800" indent="0">
              <a:spcBef>
                <a:spcPts val="0"/>
              </a:spcBef>
              <a:buFontTx/>
              <a:buNone/>
              <a:defRPr/>
            </a:lvl5pPr>
          </a:lstStyle>
          <a:p>
            <a:pPr lvl="0"/>
            <a:r>
              <a:rPr lang="en-GB" altLang="zh-CN" dirty="0"/>
              <a:t>01</a:t>
            </a:r>
            <a:endParaRPr lang="en-GB" dirty="0"/>
          </a:p>
        </p:txBody>
      </p:sp>
      <p:sp>
        <p:nvSpPr>
          <p:cNvPr id="10" name="文本占位符 9">
            <a:extLst>
              <a:ext uri="{FF2B5EF4-FFF2-40B4-BE49-F238E27FC236}">
                <a16:creationId xmlns:a16="http://schemas.microsoft.com/office/drawing/2014/main" id="{6922EA87-FC85-43C8-A3DB-B0B69402E9FC}"/>
              </a:ext>
            </a:extLst>
          </p:cNvPr>
          <p:cNvSpPr>
            <a:spLocks noGrp="1"/>
          </p:cNvSpPr>
          <p:nvPr>
            <p:ph type="body" sz="quarter" idx="11"/>
          </p:nvPr>
        </p:nvSpPr>
        <p:spPr>
          <a:xfrm>
            <a:off x="1235315" y="6838816"/>
            <a:ext cx="21913371" cy="2215991"/>
          </a:xfrm>
          <a:prstGeom prst="rect">
            <a:avLst/>
          </a:prstGeom>
        </p:spPr>
        <p:txBody>
          <a:bodyPr wrap="none">
            <a:spAutoFit/>
          </a:bodyPr>
          <a:lstStyle>
            <a:lvl1pPr marL="0" indent="0" algn="ctr">
              <a:spcBef>
                <a:spcPts val="0"/>
              </a:spcBef>
              <a:buFontTx/>
              <a:buNone/>
              <a:defRPr sz="13800">
                <a:solidFill>
                  <a:schemeClr val="accent4">
                    <a:alpha val="1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12" name="文本占位符 11">
            <a:extLst>
              <a:ext uri="{FF2B5EF4-FFF2-40B4-BE49-F238E27FC236}">
                <a16:creationId xmlns:a16="http://schemas.microsoft.com/office/drawing/2014/main" id="{42C19A22-CEFA-4F2B-B621-9C9613358201}"/>
              </a:ext>
            </a:extLst>
          </p:cNvPr>
          <p:cNvSpPr>
            <a:spLocks noGrp="1"/>
          </p:cNvSpPr>
          <p:nvPr>
            <p:ph type="body" sz="quarter" idx="12"/>
          </p:nvPr>
        </p:nvSpPr>
        <p:spPr>
          <a:xfrm>
            <a:off x="2866370" y="7805300"/>
            <a:ext cx="18651260" cy="1938992"/>
          </a:xfrm>
          <a:prstGeom prst="rect">
            <a:avLst/>
          </a:prstGeom>
        </p:spPr>
        <p:txBody>
          <a:bodyPr wrap="none">
            <a:spAutoFit/>
          </a:bodyPr>
          <a:lstStyle>
            <a:lvl1pPr marL="0" indent="0" algn="ctr">
              <a:buFontTx/>
              <a:buNone/>
              <a:defRPr sz="12000" b="1">
                <a:solidFill>
                  <a:schemeClr val="accent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cxnSp>
        <p:nvCxnSpPr>
          <p:cNvPr id="13" name="直接连接符 12">
            <a:extLst>
              <a:ext uri="{FF2B5EF4-FFF2-40B4-BE49-F238E27FC236}">
                <a16:creationId xmlns:a16="http://schemas.microsoft.com/office/drawing/2014/main" id="{CDC9B410-8F43-4731-9554-D252BE820873}"/>
              </a:ext>
            </a:extLst>
          </p:cNvPr>
          <p:cNvCxnSpPr>
            <a:cxnSpLocks/>
          </p:cNvCxnSpPr>
          <p:nvPr userDrawn="1"/>
        </p:nvCxnSpPr>
        <p:spPr>
          <a:xfrm>
            <a:off x="11168353" y="10117394"/>
            <a:ext cx="2047295" cy="0"/>
          </a:xfrm>
          <a:prstGeom prst="line">
            <a:avLst/>
          </a:prstGeom>
          <a:solidFill>
            <a:schemeClr val="accent2"/>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15" name="文本占位符 14">
            <a:extLst>
              <a:ext uri="{FF2B5EF4-FFF2-40B4-BE49-F238E27FC236}">
                <a16:creationId xmlns:a16="http://schemas.microsoft.com/office/drawing/2014/main" id="{F593EFFD-1EE9-4729-BC89-8141A90D4BA4}"/>
              </a:ext>
            </a:extLst>
          </p:cNvPr>
          <p:cNvSpPr>
            <a:spLocks noGrp="1"/>
          </p:cNvSpPr>
          <p:nvPr>
            <p:ph type="body" sz="quarter" idx="13"/>
          </p:nvPr>
        </p:nvSpPr>
        <p:spPr>
          <a:xfrm>
            <a:off x="2866371" y="12010939"/>
            <a:ext cx="18651259" cy="584775"/>
          </a:xfrm>
          <a:prstGeom prst="rect">
            <a:avLst/>
          </a:prstGeom>
        </p:spPr>
        <p:txBody>
          <a:bodyPr wrap="square">
            <a:spAutoFit/>
          </a:bodyPr>
          <a:lstStyle>
            <a:lvl1pPr marL="0" indent="0" algn="ctr">
              <a:spcBef>
                <a:spcPts val="0"/>
              </a:spcBef>
              <a:buFontTx/>
              <a:buNone/>
              <a:defRPr>
                <a:solidFill>
                  <a:schemeClr val="accent4"/>
                </a:solidFill>
              </a:defRPr>
            </a:lvl1pPr>
            <a:lvl2pPr marL="457200" indent="0">
              <a:spcBef>
                <a:spcPts val="0"/>
              </a:spcBef>
              <a:buFontTx/>
              <a:buNone/>
              <a:defRPr/>
            </a:lvl2pPr>
            <a:lvl3pPr marL="914400" indent="0">
              <a:spcBef>
                <a:spcPts val="0"/>
              </a:spcBef>
              <a:buFontTx/>
              <a:buNone/>
              <a:defRPr/>
            </a:lvl3pPr>
            <a:lvl4pPr marL="1371600" indent="0">
              <a:spcBef>
                <a:spcPts val="0"/>
              </a:spcBef>
              <a:buFontTx/>
              <a:buNone/>
              <a:defRPr/>
            </a:lvl4pPr>
            <a:lvl5pPr marL="1828800" indent="0">
              <a:spcBef>
                <a:spcPts val="0"/>
              </a:spcBef>
              <a:buFontTx/>
              <a:buNone/>
              <a:defRPr/>
            </a:lvl5pPr>
          </a:lstStyle>
          <a:p>
            <a:pPr lvl="0"/>
            <a:r>
              <a:rPr lang="zh-CN" altLang="en-US"/>
              <a:t>单击此处编辑母版文本样式</a:t>
            </a:r>
          </a:p>
        </p:txBody>
      </p:sp>
    </p:spTree>
    <p:extLst>
      <p:ext uri="{BB962C8B-B14F-4D97-AF65-F5344CB8AC3E}">
        <p14:creationId xmlns:p14="http://schemas.microsoft.com/office/powerpoint/2010/main" val="233212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pic>
        <p:nvPicPr>
          <p:cNvPr id="2" name="image 101">
            <a:extLst>
              <a:ext uri="{FF2B5EF4-FFF2-40B4-BE49-F238E27FC236}">
                <a16:creationId xmlns:a16="http://schemas.microsoft.com/office/drawing/2014/main" id="{23DD8B9D-4AAA-461A-8732-9A304E5C52F6}"/>
              </a:ext>
            </a:extLst>
          </p:cNvPr>
          <p:cNvPicPr>
            <a:picLocks noChangeAspect="1"/>
          </p:cNvPicPr>
          <p:nvPr userDrawn="1"/>
        </p:nvPicPr>
        <p:blipFill>
          <a:blip r:embed="rId2"/>
          <a:srcRect/>
          <a:stretch>
            <a:fillRect/>
          </a:stretch>
        </p:blipFill>
        <p:spPr>
          <a:xfrm>
            <a:off x="0" y="0"/>
            <a:ext cx="24384000" cy="13716000"/>
          </a:xfrm>
          <a:prstGeom prst="rect">
            <a:avLst/>
          </a:prstGeom>
        </p:spPr>
      </p:pic>
      <p:pic>
        <p:nvPicPr>
          <p:cNvPr id="8" name="image 202">
            <a:extLst>
              <a:ext uri="{FF2B5EF4-FFF2-40B4-BE49-F238E27FC236}">
                <a16:creationId xmlns:a16="http://schemas.microsoft.com/office/drawing/2014/main" id="{CA838A29-28FE-4FA6-9E42-8DA101F87BB7}"/>
              </a:ext>
            </a:extLst>
          </p:cNvPr>
          <p:cNvPicPr>
            <a:picLocks noChangeAspect="1"/>
          </p:cNvPicPr>
          <p:nvPr userDrawn="1"/>
        </p:nvPicPr>
        <p:blipFill>
          <a:blip r:embed="rId3"/>
          <a:srcRect/>
          <a:stretch>
            <a:fillRect/>
          </a:stretch>
        </p:blipFill>
        <p:spPr>
          <a:xfrm rot="16200000" flipV="1">
            <a:off x="1065561" y="608361"/>
            <a:ext cx="1004381" cy="1761657"/>
          </a:xfrm>
          <a:prstGeom prst="rect">
            <a:avLst/>
          </a:prstGeom>
        </p:spPr>
      </p:pic>
      <p:sp>
        <p:nvSpPr>
          <p:cNvPr id="4" name="文本占位符 3">
            <a:extLst>
              <a:ext uri="{FF2B5EF4-FFF2-40B4-BE49-F238E27FC236}">
                <a16:creationId xmlns:a16="http://schemas.microsoft.com/office/drawing/2014/main" id="{7C969250-A990-40D5-955D-809F85D35F9E}"/>
              </a:ext>
            </a:extLst>
          </p:cNvPr>
          <p:cNvSpPr>
            <a:spLocks noGrp="1"/>
          </p:cNvSpPr>
          <p:nvPr>
            <p:ph type="body" sz="quarter" idx="10"/>
          </p:nvPr>
        </p:nvSpPr>
        <p:spPr>
          <a:xfrm>
            <a:off x="2772697" y="889024"/>
            <a:ext cx="20269566" cy="1200329"/>
          </a:xfrm>
          <a:prstGeom prst="rect">
            <a:avLst/>
          </a:prstGeom>
        </p:spPr>
        <p:txBody>
          <a:bodyPr wrap="square">
            <a:spAutoFit/>
          </a:bodyPr>
          <a:lstStyle>
            <a:lvl1pPr marL="0" indent="0">
              <a:buFontTx/>
              <a:buNone/>
              <a:defRPr sz="7200">
                <a:solidFill>
                  <a:schemeClr val="accent1"/>
                </a:solidFill>
              </a:defRPr>
            </a:lvl1pPr>
            <a:lvl2pPr marL="457200" indent="0">
              <a:buFontTx/>
              <a:buNone/>
              <a:defRPr>
                <a:solidFill>
                  <a:schemeClr val="accent1"/>
                </a:solidFill>
              </a:defRPr>
            </a:lvl2pPr>
            <a:lvl3pPr marL="914400" indent="0">
              <a:buFontTx/>
              <a:buNone/>
              <a:defRPr>
                <a:solidFill>
                  <a:schemeClr val="accent1"/>
                </a:solidFill>
              </a:defRPr>
            </a:lvl3pPr>
            <a:lvl4pPr marL="1371600" indent="0">
              <a:buFontTx/>
              <a:buNone/>
              <a:defRPr>
                <a:solidFill>
                  <a:schemeClr val="accent1"/>
                </a:solidFill>
              </a:defRPr>
            </a:lvl4pPr>
            <a:lvl5pPr marL="1828800" indent="0">
              <a:buFontTx/>
              <a:buNone/>
              <a:defRPr>
                <a:solidFill>
                  <a:schemeClr val="accent1"/>
                </a:solidFill>
              </a:defRPr>
            </a:lvl5pPr>
          </a:lstStyle>
          <a:p>
            <a:pPr lvl="0"/>
            <a:r>
              <a:rPr lang="zh-CN" altLang="en-US"/>
              <a:t>单击此处编辑母版文本样式</a:t>
            </a:r>
          </a:p>
        </p:txBody>
      </p:sp>
      <p:pic>
        <p:nvPicPr>
          <p:cNvPr id="9" name="image 1402">
            <a:extLst>
              <a:ext uri="{FF2B5EF4-FFF2-40B4-BE49-F238E27FC236}">
                <a16:creationId xmlns:a16="http://schemas.microsoft.com/office/drawing/2014/main" id="{33349BC9-3079-4A73-AAC8-E453C28891CA}"/>
              </a:ext>
            </a:extLst>
          </p:cNvPr>
          <p:cNvPicPr>
            <a:picLocks noChangeAspect="1"/>
          </p:cNvPicPr>
          <p:nvPr userDrawn="1"/>
        </p:nvPicPr>
        <p:blipFill>
          <a:blip r:embed="rId4"/>
          <a:srcRect/>
          <a:stretch>
            <a:fillRect/>
          </a:stretch>
        </p:blipFill>
        <p:spPr>
          <a:xfrm>
            <a:off x="22786552" y="11549790"/>
            <a:ext cx="728175" cy="1277186"/>
          </a:xfrm>
          <a:prstGeom prst="rect">
            <a:avLst/>
          </a:prstGeom>
        </p:spPr>
      </p:pic>
    </p:spTree>
    <p:extLst>
      <p:ext uri="{BB962C8B-B14F-4D97-AF65-F5344CB8AC3E}">
        <p14:creationId xmlns:p14="http://schemas.microsoft.com/office/powerpoint/2010/main" val="22491267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www.tianapi.com/signup.html"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íṧļíḓe"/>
        <p:cNvGrpSpPr/>
        <p:nvPr/>
      </p:nvGrpSpPr>
      <p:grpSpPr>
        <a:xfrm>
          <a:off x="0" y="0"/>
          <a:ext cx="0" cy="0"/>
          <a:chOff x="0" y="0"/>
          <a:chExt cx="0" cy="0"/>
        </a:xfrm>
      </p:grpSpPr>
      <p:sp>
        <p:nvSpPr>
          <p:cNvPr id="106" name="íṣľïḍê"/>
          <p:cNvSpPr txBox="1"/>
          <p:nvPr/>
        </p:nvSpPr>
        <p:spPr>
          <a:xfrm>
            <a:off x="5833311" y="12041054"/>
            <a:ext cx="12717378" cy="523220"/>
          </a:xfrm>
          <a:prstGeom prst="rect">
            <a:avLst/>
          </a:prstGeom>
        </p:spPr>
        <p:txBody>
          <a:bodyPr vert="horz" wrap="square" rtlCol="0" anchor="t" anchorCtr="0">
            <a:spAutoFit/>
          </a:bodyPr>
          <a:lstStyle/>
          <a:p>
            <a:pPr algn="ctr">
              <a:lnSpc>
                <a:spcPct val="100000"/>
              </a:lnSpc>
            </a:pPr>
            <a:r>
              <a:rPr lang="en-US" altLang="zh-CN"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PPT</a:t>
            </a:r>
            <a:r>
              <a:rPr lang="zh-CN" altLang="en-US" sz="2800" dirty="0">
                <a:solidFill>
                  <a:schemeClr val="accent4"/>
                </a:solidFill>
                <a:latin typeface="Arial" panose="020B0604020202020204" pitchFamily="34" charset="0"/>
                <a:ea typeface="微软雅黑" panose="020B0503020204020204" pitchFamily="34" charset="-122"/>
                <a:sym typeface="Arial" panose="020B0604020202020204" pitchFamily="34" charset="0"/>
              </a:rPr>
              <a:t>制作：梁诺明       汇报人：陈霖 </a:t>
            </a:r>
            <a:endParaRPr lang="zh-CN" altLang="en-US" sz="12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1" name="ïṣḷídê"/>
          <p:cNvSpPr txBox="1"/>
          <p:nvPr/>
        </p:nvSpPr>
        <p:spPr>
          <a:xfrm>
            <a:off x="5142636" y="5350086"/>
            <a:ext cx="14098731" cy="3431709"/>
          </a:xfrm>
          <a:prstGeom prst="rect">
            <a:avLst/>
          </a:prstGeom>
        </p:spPr>
        <p:txBody>
          <a:bodyPr vert="horz" wrap="none" rtlCol="0" anchor="t" anchorCtr="0">
            <a:spAutoFit/>
          </a:bodyPr>
          <a:lstStyle/>
          <a:p>
            <a:pPr algn="ctr">
              <a:lnSpc>
                <a:spcPct val="100000"/>
              </a:lnSpc>
            </a:pPr>
            <a:r>
              <a:rPr lang="en-US" altLang="zh-CN" sz="21700" b="1" i="0" dirty="0">
                <a:solidFill>
                  <a:schemeClr val="accent1"/>
                </a:solidFill>
                <a:latin typeface="+mj-ea"/>
                <a:ea typeface="+mj-ea"/>
                <a:sym typeface="Arial" panose="020B0604020202020204" pitchFamily="34" charset="0"/>
              </a:rPr>
              <a:t>《</a:t>
            </a:r>
            <a:r>
              <a:rPr lang="zh-CN" altLang="en-US" sz="21700" b="1" i="0" dirty="0">
                <a:solidFill>
                  <a:schemeClr val="accent1"/>
                </a:solidFill>
                <a:latin typeface="+mj-ea"/>
                <a:ea typeface="+mj-ea"/>
                <a:sym typeface="Arial" panose="020B0604020202020204" pitchFamily="34" charset="0"/>
              </a:rPr>
              <a:t>大保健</a:t>
            </a:r>
            <a:r>
              <a:rPr lang="en-US" altLang="zh-CN" sz="21700" b="1" i="0" dirty="0">
                <a:solidFill>
                  <a:schemeClr val="accent1"/>
                </a:solidFill>
                <a:latin typeface="+mj-ea"/>
                <a:ea typeface="+mj-ea"/>
                <a:sym typeface="Arial" panose="020B0604020202020204" pitchFamily="34" charset="0"/>
              </a:rPr>
              <a:t>》</a:t>
            </a:r>
            <a:endParaRPr lang="zh-CN" altLang="en-US" sz="2800" b="1" dirty="0">
              <a:solidFill>
                <a:schemeClr val="accent1"/>
              </a:solidFill>
              <a:latin typeface="+mj-ea"/>
              <a:ea typeface="+mj-ea"/>
              <a:sym typeface="Arial" panose="020B0604020202020204" pitchFamily="34" charset="0"/>
            </a:endParaRPr>
          </a:p>
        </p:txBody>
      </p:sp>
      <p:sp>
        <p:nvSpPr>
          <p:cNvPr id="1013" name="íṣḻidê"/>
          <p:cNvSpPr txBox="1"/>
          <p:nvPr/>
        </p:nvSpPr>
        <p:spPr>
          <a:xfrm>
            <a:off x="6775678" y="9580676"/>
            <a:ext cx="10832644" cy="276999"/>
          </a:xfrm>
          <a:prstGeom prst="rect">
            <a:avLst/>
          </a:prstGeom>
        </p:spPr>
        <p:txBody>
          <a:bodyPr vert="horz" wrap="square" rtlCol="0" anchor="t" anchorCtr="0">
            <a:spAutoFit/>
          </a:bodyPr>
          <a:lstStyle/>
          <a:p>
            <a:pPr algn="dist">
              <a:lnSpc>
                <a:spcPct val="100000"/>
              </a:lnSpc>
            </a:pPr>
            <a:r>
              <a:rPr lang="en" altLang="zh-CN" sz="1200" dirty="0">
                <a:solidFill>
                  <a:schemeClr val="tx1">
                    <a:lumMod val="65000"/>
                    <a:lumOff val="35000"/>
                    <a:alpha val="50000"/>
                  </a:schemeClr>
                </a:solidFill>
                <a:latin typeface="Arial" panose="020B0604020202020204" pitchFamily="34" charset="0"/>
                <a:ea typeface="微软雅黑" panose="020B0503020204020204" pitchFamily="34" charset="-122"/>
                <a:sym typeface="Arial" panose="020B0604020202020204" pitchFamily="34" charset="0"/>
              </a:rPr>
              <a:t>Nutrition-consultation</a:t>
            </a:r>
            <a:endParaRPr lang="zh-CN" altLang="en-US" sz="1200" dirty="0">
              <a:solidFill>
                <a:schemeClr val="tx1">
                  <a:lumMod val="65000"/>
                  <a:lumOff val="35000"/>
                  <a:alpha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9" name="ïşľïḓé"/>
          <p:cNvSpPr txBox="1"/>
          <p:nvPr/>
        </p:nvSpPr>
        <p:spPr>
          <a:xfrm>
            <a:off x="8579450" y="3160452"/>
            <a:ext cx="7225100" cy="1116081"/>
          </a:xfrm>
          <a:prstGeom prst="roundRect">
            <a:avLst>
              <a:gd name="adj" fmla="val 50000"/>
            </a:avLst>
          </a:prstGeom>
          <a:solidFill>
            <a:schemeClr val="accent2"/>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4000" b="1" dirty="0">
                <a:solidFill>
                  <a:schemeClr val="accent1"/>
                </a:solidFill>
                <a:sym typeface="Arial" panose="020B0604020202020204" pitchFamily="34" charset="0"/>
              </a:rPr>
              <a:t>第一阶段汇报</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iSḻídè"/>
        <p:cNvGrpSpPr/>
        <p:nvPr/>
      </p:nvGrpSpPr>
      <p:grpSpPr>
        <a:xfrm>
          <a:off x="0" y="0"/>
          <a:ext cx="0" cy="0"/>
          <a:chOff x="0" y="0"/>
          <a:chExt cx="0" cy="0"/>
        </a:xfrm>
      </p:grpSpPr>
      <p:sp>
        <p:nvSpPr>
          <p:cNvPr id="2" name="iṣļíḓé">
            <a:extLst>
              <a:ext uri="{FF2B5EF4-FFF2-40B4-BE49-F238E27FC236}">
                <a16:creationId xmlns:a16="http://schemas.microsoft.com/office/drawing/2014/main" id="{D8F18100-D838-43AF-A6A7-9D49AEC55681}"/>
              </a:ext>
            </a:extLst>
          </p:cNvPr>
          <p:cNvSpPr>
            <a:spLocks noGrp="1"/>
          </p:cNvSpPr>
          <p:nvPr>
            <p:ph type="body" sz="quarter" idx="10"/>
          </p:nvPr>
        </p:nvSpPr>
        <p:spPr>
          <a:xfrm>
            <a:off x="2772697" y="889024"/>
            <a:ext cx="20269566" cy="1200329"/>
          </a:xfrm>
        </p:spPr>
        <p:txBody>
          <a:bodyPr/>
          <a:lstStyle/>
          <a:p>
            <a:r>
              <a:rPr lang="zh-CN" altLang="en-US" dirty="0"/>
              <a:t>产品定位及目标</a:t>
            </a:r>
          </a:p>
        </p:txBody>
      </p:sp>
      <p:sp>
        <p:nvSpPr>
          <p:cNvPr id="37" name="íSḻïḑè">
            <a:extLst>
              <a:ext uri="{FF2B5EF4-FFF2-40B4-BE49-F238E27FC236}">
                <a16:creationId xmlns:a16="http://schemas.microsoft.com/office/drawing/2014/main" id="{F59D8532-EADF-4810-A1B6-6244B10312CA}"/>
              </a:ext>
            </a:extLst>
          </p:cNvPr>
          <p:cNvSpPr/>
          <p:nvPr/>
        </p:nvSpPr>
        <p:spPr>
          <a:xfrm>
            <a:off x="3455865" y="4410544"/>
            <a:ext cx="17472270" cy="617372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用户定位：</a:t>
            </a:r>
            <a:endParaRPr lang="en-US" altLang="zh-CN"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产品主要供给想要规范化自己日常饮食的人群，如计划在减肥的肥胖人士，需要控制饮食的病人之类的。这类人群需要比较精确的知道食物的营养成分，让自己的饮食可以合理的提供所需的营养。而且这类人群有能力也会接受付费的定制化服务，消费水平可观。</a:t>
            </a:r>
          </a:p>
        </p:txBody>
      </p:sp>
    </p:spTree>
    <p:extLst>
      <p:ext uri="{BB962C8B-B14F-4D97-AF65-F5344CB8AC3E}">
        <p14:creationId xmlns:p14="http://schemas.microsoft.com/office/powerpoint/2010/main" val="671434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iSḻídè"/>
        <p:cNvGrpSpPr/>
        <p:nvPr/>
      </p:nvGrpSpPr>
      <p:grpSpPr>
        <a:xfrm>
          <a:off x="0" y="0"/>
          <a:ext cx="0" cy="0"/>
          <a:chOff x="0" y="0"/>
          <a:chExt cx="0" cy="0"/>
        </a:xfrm>
      </p:grpSpPr>
      <p:sp>
        <p:nvSpPr>
          <p:cNvPr id="2" name="iṣļíḓé">
            <a:extLst>
              <a:ext uri="{FF2B5EF4-FFF2-40B4-BE49-F238E27FC236}">
                <a16:creationId xmlns:a16="http://schemas.microsoft.com/office/drawing/2014/main" id="{D8F18100-D838-43AF-A6A7-9D49AEC55681}"/>
              </a:ext>
            </a:extLst>
          </p:cNvPr>
          <p:cNvSpPr>
            <a:spLocks noGrp="1"/>
          </p:cNvSpPr>
          <p:nvPr>
            <p:ph type="body" sz="quarter" idx="10"/>
          </p:nvPr>
        </p:nvSpPr>
        <p:spPr>
          <a:xfrm>
            <a:off x="2772697" y="889024"/>
            <a:ext cx="20269566" cy="1200329"/>
          </a:xfrm>
        </p:spPr>
        <p:txBody>
          <a:bodyPr/>
          <a:lstStyle/>
          <a:p>
            <a:r>
              <a:rPr lang="zh-CN" altLang="en-US" dirty="0"/>
              <a:t>产品定位及目标</a:t>
            </a:r>
          </a:p>
        </p:txBody>
      </p:sp>
      <p:sp>
        <p:nvSpPr>
          <p:cNvPr id="37" name="íSḻïḑè">
            <a:extLst>
              <a:ext uri="{FF2B5EF4-FFF2-40B4-BE49-F238E27FC236}">
                <a16:creationId xmlns:a16="http://schemas.microsoft.com/office/drawing/2014/main" id="{F59D8532-EADF-4810-A1B6-6244B10312CA}"/>
              </a:ext>
            </a:extLst>
          </p:cNvPr>
          <p:cNvSpPr/>
          <p:nvPr/>
        </p:nvSpPr>
        <p:spPr>
          <a:xfrm>
            <a:off x="2772697" y="4296244"/>
            <a:ext cx="8515955" cy="617372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功能定位：</a:t>
            </a:r>
            <a:endParaRPr lang="en-US" altLang="zh-CN"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en-US" altLang="zh-CN"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可查询各种食物的营养成分，使用户可以准确的清楚吃什么食物能获得所需营养</a:t>
            </a:r>
          </a:p>
          <a:p>
            <a:pPr algn="ctr">
              <a:lnSpc>
                <a:spcPct val="150000"/>
              </a:lnSpc>
            </a:pPr>
            <a:r>
              <a:rPr lang="en-US" altLang="zh-CN"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收录各种常见疾病应该摄入的营养，提供相应的饮食方案</a:t>
            </a:r>
          </a:p>
        </p:txBody>
      </p:sp>
      <p:sp>
        <p:nvSpPr>
          <p:cNvPr id="4" name="íSḻïḑè">
            <a:extLst>
              <a:ext uri="{FF2B5EF4-FFF2-40B4-BE49-F238E27FC236}">
                <a16:creationId xmlns:a16="http://schemas.microsoft.com/office/drawing/2014/main" id="{77C3BE5C-EE05-9E45-8B2F-D0263167E690}"/>
              </a:ext>
            </a:extLst>
          </p:cNvPr>
          <p:cNvSpPr/>
          <p:nvPr/>
        </p:nvSpPr>
        <p:spPr>
          <a:xfrm>
            <a:off x="13810645" y="4296244"/>
            <a:ext cx="8515955" cy="617372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风格定位：</a:t>
            </a:r>
            <a:endParaRPr lang="en-US" altLang="zh-CN"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主要以查询功能为主，辅以提供建议的功能，帮助目标用户更好的规划自己的日常饮食</a:t>
            </a:r>
          </a:p>
        </p:txBody>
      </p:sp>
    </p:spTree>
    <p:extLst>
      <p:ext uri="{BB962C8B-B14F-4D97-AF65-F5344CB8AC3E}">
        <p14:creationId xmlns:p14="http://schemas.microsoft.com/office/powerpoint/2010/main" val="4224650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iṧḻiḋè"/>
        <p:cNvGrpSpPr/>
        <p:nvPr/>
      </p:nvGrpSpPr>
      <p:grpSpPr>
        <a:xfrm>
          <a:off x="0" y="0"/>
          <a:ext cx="0" cy="0"/>
          <a:chOff x="0" y="0"/>
          <a:chExt cx="0" cy="0"/>
        </a:xfrm>
      </p:grpSpPr>
      <p:sp>
        <p:nvSpPr>
          <p:cNvPr id="2" name="íṧļîḍé">
            <a:extLst>
              <a:ext uri="{FF2B5EF4-FFF2-40B4-BE49-F238E27FC236}">
                <a16:creationId xmlns:a16="http://schemas.microsoft.com/office/drawing/2014/main" id="{FE4B22B7-D350-4C5F-AA60-38BEB66F3F09}"/>
              </a:ext>
            </a:extLst>
          </p:cNvPr>
          <p:cNvSpPr>
            <a:spLocks noGrp="1"/>
          </p:cNvSpPr>
          <p:nvPr>
            <p:ph type="body" sz="quarter" idx="10"/>
          </p:nvPr>
        </p:nvSpPr>
        <p:spPr>
          <a:xfrm>
            <a:off x="10915047" y="2945113"/>
            <a:ext cx="2553904" cy="2646878"/>
          </a:xfrm>
        </p:spPr>
        <p:txBody>
          <a:bodyPr/>
          <a:lstStyle/>
          <a:p>
            <a:r>
              <a:rPr lang="en-GB" dirty="0"/>
              <a:t>03</a:t>
            </a:r>
          </a:p>
        </p:txBody>
      </p:sp>
      <p:sp>
        <p:nvSpPr>
          <p:cNvPr id="3" name="îṧḻîḓe">
            <a:extLst>
              <a:ext uri="{FF2B5EF4-FFF2-40B4-BE49-F238E27FC236}">
                <a16:creationId xmlns:a16="http://schemas.microsoft.com/office/drawing/2014/main" id="{5029839E-12FA-4FDB-981A-5BF1BBDE0D1E}"/>
              </a:ext>
            </a:extLst>
          </p:cNvPr>
          <p:cNvSpPr>
            <a:spLocks noGrp="1"/>
          </p:cNvSpPr>
          <p:nvPr>
            <p:ph type="body" sz="quarter" idx="11"/>
          </p:nvPr>
        </p:nvSpPr>
        <p:spPr>
          <a:xfrm>
            <a:off x="1235315" y="6838816"/>
            <a:ext cx="21913371" cy="2215991"/>
          </a:xfrm>
        </p:spPr>
        <p:txBody>
          <a:bodyPr/>
          <a:lstStyle/>
          <a:p>
            <a:r>
              <a:rPr lang="en-GB" dirty="0"/>
              <a:t>PART THREE</a:t>
            </a:r>
          </a:p>
        </p:txBody>
      </p:sp>
      <p:sp>
        <p:nvSpPr>
          <p:cNvPr id="4" name="îşḷïďè">
            <a:extLst>
              <a:ext uri="{FF2B5EF4-FFF2-40B4-BE49-F238E27FC236}">
                <a16:creationId xmlns:a16="http://schemas.microsoft.com/office/drawing/2014/main" id="{276CBB36-5E8B-45DB-B29C-E2275BFBAA21}"/>
              </a:ext>
            </a:extLst>
          </p:cNvPr>
          <p:cNvSpPr>
            <a:spLocks noGrp="1"/>
          </p:cNvSpPr>
          <p:nvPr>
            <p:ph type="body" sz="quarter" idx="12"/>
          </p:nvPr>
        </p:nvSpPr>
        <p:spPr>
          <a:xfrm>
            <a:off x="6713581" y="7805300"/>
            <a:ext cx="10956846" cy="1938992"/>
          </a:xfrm>
        </p:spPr>
        <p:txBody>
          <a:bodyPr/>
          <a:lstStyle/>
          <a:p>
            <a:r>
              <a:rPr lang="zh-CN" altLang="en-US" dirty="0"/>
              <a:t>产品内容总策划</a:t>
            </a:r>
          </a:p>
        </p:txBody>
      </p:sp>
      <p:sp>
        <p:nvSpPr>
          <p:cNvPr id="5" name="ïş1ïḓé">
            <a:extLst>
              <a:ext uri="{FF2B5EF4-FFF2-40B4-BE49-F238E27FC236}">
                <a16:creationId xmlns:a16="http://schemas.microsoft.com/office/drawing/2014/main" id="{392D51BB-7198-4C51-8524-DBCA1E0D7967}"/>
              </a:ext>
            </a:extLst>
          </p:cNvPr>
          <p:cNvSpPr>
            <a:spLocks noGrp="1"/>
          </p:cNvSpPr>
          <p:nvPr>
            <p:ph type="body" sz="quarter" idx="13"/>
          </p:nvPr>
        </p:nvSpPr>
        <p:spPr>
          <a:xfrm>
            <a:off x="2866371" y="12010939"/>
            <a:ext cx="18651259" cy="584775"/>
          </a:xfrm>
        </p:spPr>
        <p:txBody>
          <a:bodyPr/>
          <a:lstStyle/>
          <a:p>
            <a:r>
              <a:rPr lang="zh-CN" altLang="en-US" dirty="0"/>
              <a:t>应用规划流程，设计与测试规范，开发日程表</a:t>
            </a:r>
          </a:p>
        </p:txBody>
      </p:sp>
    </p:spTree>
    <p:extLst>
      <p:ext uri="{BB962C8B-B14F-4D97-AF65-F5344CB8AC3E}">
        <p14:creationId xmlns:p14="http://schemas.microsoft.com/office/powerpoint/2010/main" val="297595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应用规划流程</a:t>
            </a:r>
          </a:p>
        </p:txBody>
      </p:sp>
      <p:sp>
        <p:nvSpPr>
          <p:cNvPr id="27" name="文本框 26">
            <a:extLst>
              <a:ext uri="{FF2B5EF4-FFF2-40B4-BE49-F238E27FC236}">
                <a16:creationId xmlns:a16="http://schemas.microsoft.com/office/drawing/2014/main" id="{0F0737D5-4635-BB40-A93E-BECD8B59CD27}"/>
              </a:ext>
            </a:extLst>
          </p:cNvPr>
          <p:cNvSpPr txBox="1"/>
          <p:nvPr/>
        </p:nvSpPr>
        <p:spPr>
          <a:xfrm>
            <a:off x="2376948" y="2762682"/>
            <a:ext cx="19630103" cy="10064294"/>
          </a:xfrm>
          <a:prstGeom prst="rect">
            <a:avLst/>
          </a:prstGeom>
          <a:noFill/>
        </p:spPr>
        <p:txBody>
          <a:bodyPr wrap="square">
            <a:spAutoFit/>
          </a:bodyPr>
          <a:lstStyle/>
          <a:p>
            <a:r>
              <a:rPr lang="zh-CN" altLang="en-US" sz="3600" dirty="0">
                <a:solidFill>
                  <a:srgbClr val="FFBB58"/>
                </a:solidFill>
              </a:rPr>
              <a:t>为什么做？—— “我们为什么要开发这个产品？”（战略层）</a:t>
            </a:r>
          </a:p>
          <a:p>
            <a:endParaRPr lang="zh-CN" altLang="en-US" sz="3600" dirty="0"/>
          </a:p>
          <a:p>
            <a:endParaRPr lang="zh-CN" altLang="en-US" sz="3600" dirty="0"/>
          </a:p>
          <a:p>
            <a:r>
              <a:rPr lang="zh-CN" altLang="en-US" sz="3600" dirty="0"/>
              <a:t>​	解决人们对于快速精准了解食物具体营养成分的需求。</a:t>
            </a:r>
          </a:p>
          <a:p>
            <a:endParaRPr lang="zh-CN" altLang="en-US" sz="3600" dirty="0"/>
          </a:p>
          <a:p>
            <a:endParaRPr lang="zh-CN" altLang="en-US" sz="3600" dirty="0">
              <a:solidFill>
                <a:srgbClr val="FFBB58"/>
              </a:solidFill>
            </a:endParaRPr>
          </a:p>
          <a:p>
            <a:r>
              <a:rPr lang="zh-CN" altLang="en-US" sz="3600" dirty="0">
                <a:solidFill>
                  <a:srgbClr val="FFBB58"/>
                </a:solidFill>
              </a:rPr>
              <a:t>做什么？—— “我们要开发的是什么？”（范围层）</a:t>
            </a:r>
          </a:p>
          <a:p>
            <a:endParaRPr lang="zh-CN" altLang="en-US" sz="3600" dirty="0"/>
          </a:p>
          <a:p>
            <a:endParaRPr lang="zh-CN" altLang="en-US" sz="3600" dirty="0"/>
          </a:p>
          <a:p>
            <a:r>
              <a:rPr lang="zh-CN" altLang="en-US" sz="3600" dirty="0"/>
              <a:t>​	我们的产品主要以功能性为主，向用户精准快速地提供食物营养成分。</a:t>
            </a:r>
          </a:p>
          <a:p>
            <a:endParaRPr lang="zh-CN" altLang="en-US" sz="3600" dirty="0"/>
          </a:p>
          <a:p>
            <a:endParaRPr lang="zh-CN" altLang="en-US" sz="3600" dirty="0"/>
          </a:p>
          <a:p>
            <a:r>
              <a:rPr lang="zh-CN" altLang="en-US" sz="3600" dirty="0">
                <a:solidFill>
                  <a:srgbClr val="FFBB58"/>
                </a:solidFill>
              </a:rPr>
              <a:t>怎么做？——“我们如何达到上述抽象层面所确定的问题？”（结构层、框架层、表现层）</a:t>
            </a:r>
          </a:p>
          <a:p>
            <a:endParaRPr lang="zh-CN" altLang="en-US" sz="3600" dirty="0"/>
          </a:p>
          <a:p>
            <a:endParaRPr lang="zh-CN" altLang="en-US" sz="3600" dirty="0"/>
          </a:p>
          <a:p>
            <a:r>
              <a:rPr lang="zh-CN" altLang="en-US" sz="3600" dirty="0"/>
              <a:t>​	我们的产品将首先立足于最基本的需求痛点——通过用户输入食物名称或者相关信息返回相应的营养信息，供用户利用这些信息制定饮食方案。除此之外，我们将追求实现动态记录用户每一天的营养摄入情况，并且通过用户设定的营养目标动态地为用户提供饮食建议。</a:t>
            </a:r>
          </a:p>
        </p:txBody>
      </p:sp>
    </p:spTree>
    <p:extLst>
      <p:ext uri="{BB962C8B-B14F-4D97-AF65-F5344CB8AC3E}">
        <p14:creationId xmlns:p14="http://schemas.microsoft.com/office/powerpoint/2010/main" val="16378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开发日程表</a:t>
            </a:r>
          </a:p>
        </p:txBody>
      </p:sp>
      <p:pic>
        <p:nvPicPr>
          <p:cNvPr id="7" name="图片 6">
            <a:extLst>
              <a:ext uri="{FF2B5EF4-FFF2-40B4-BE49-F238E27FC236}">
                <a16:creationId xmlns:a16="http://schemas.microsoft.com/office/drawing/2014/main" id="{F0D02F41-28AF-AE45-9751-6B7EF5AF3429}"/>
              </a:ext>
            </a:extLst>
          </p:cNvPr>
          <p:cNvPicPr>
            <a:picLocks noChangeAspect="1"/>
          </p:cNvPicPr>
          <p:nvPr/>
        </p:nvPicPr>
        <p:blipFill>
          <a:blip r:embed="rId2"/>
          <a:stretch>
            <a:fillRect/>
          </a:stretch>
        </p:blipFill>
        <p:spPr>
          <a:xfrm>
            <a:off x="7623175" y="2344655"/>
            <a:ext cx="9137650" cy="10482321"/>
          </a:xfrm>
          <a:prstGeom prst="rect">
            <a:avLst/>
          </a:prstGeom>
        </p:spPr>
      </p:pic>
    </p:spTree>
    <p:extLst>
      <p:ext uri="{BB962C8B-B14F-4D97-AF65-F5344CB8AC3E}">
        <p14:creationId xmlns:p14="http://schemas.microsoft.com/office/powerpoint/2010/main" val="3849841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iṧḻiḋè"/>
        <p:cNvGrpSpPr/>
        <p:nvPr/>
      </p:nvGrpSpPr>
      <p:grpSpPr>
        <a:xfrm>
          <a:off x="0" y="0"/>
          <a:ext cx="0" cy="0"/>
          <a:chOff x="0" y="0"/>
          <a:chExt cx="0" cy="0"/>
        </a:xfrm>
      </p:grpSpPr>
      <p:sp>
        <p:nvSpPr>
          <p:cNvPr id="2" name="íṧļîḍé">
            <a:extLst>
              <a:ext uri="{FF2B5EF4-FFF2-40B4-BE49-F238E27FC236}">
                <a16:creationId xmlns:a16="http://schemas.microsoft.com/office/drawing/2014/main" id="{FE4B22B7-D350-4C5F-AA60-38BEB66F3F09}"/>
              </a:ext>
            </a:extLst>
          </p:cNvPr>
          <p:cNvSpPr>
            <a:spLocks noGrp="1"/>
          </p:cNvSpPr>
          <p:nvPr>
            <p:ph type="body" sz="quarter" idx="10"/>
          </p:nvPr>
        </p:nvSpPr>
        <p:spPr>
          <a:xfrm>
            <a:off x="10915046" y="2945113"/>
            <a:ext cx="2553905" cy="2646878"/>
          </a:xfrm>
        </p:spPr>
        <p:txBody>
          <a:bodyPr/>
          <a:lstStyle/>
          <a:p>
            <a:r>
              <a:rPr lang="en-GB" dirty="0"/>
              <a:t>0</a:t>
            </a:r>
            <a:r>
              <a:rPr lang="en-US" altLang="zh-CN" dirty="0"/>
              <a:t>4</a:t>
            </a:r>
            <a:endParaRPr lang="en-GB" dirty="0"/>
          </a:p>
        </p:txBody>
      </p:sp>
      <p:sp>
        <p:nvSpPr>
          <p:cNvPr id="3" name="îṧḻîḓe">
            <a:extLst>
              <a:ext uri="{FF2B5EF4-FFF2-40B4-BE49-F238E27FC236}">
                <a16:creationId xmlns:a16="http://schemas.microsoft.com/office/drawing/2014/main" id="{5029839E-12FA-4FDB-981A-5BF1BBDE0D1E}"/>
              </a:ext>
            </a:extLst>
          </p:cNvPr>
          <p:cNvSpPr>
            <a:spLocks noGrp="1"/>
          </p:cNvSpPr>
          <p:nvPr>
            <p:ph type="body" sz="quarter" idx="11"/>
          </p:nvPr>
        </p:nvSpPr>
        <p:spPr>
          <a:xfrm>
            <a:off x="7086148" y="6838816"/>
            <a:ext cx="10211706" cy="2215991"/>
          </a:xfrm>
        </p:spPr>
        <p:txBody>
          <a:bodyPr/>
          <a:lstStyle/>
          <a:p>
            <a:r>
              <a:rPr lang="en-GB" dirty="0"/>
              <a:t>PART FOUR</a:t>
            </a:r>
          </a:p>
        </p:txBody>
      </p:sp>
      <p:sp>
        <p:nvSpPr>
          <p:cNvPr id="4" name="îşḷïďè">
            <a:extLst>
              <a:ext uri="{FF2B5EF4-FFF2-40B4-BE49-F238E27FC236}">
                <a16:creationId xmlns:a16="http://schemas.microsoft.com/office/drawing/2014/main" id="{276CBB36-5E8B-45DB-B29C-E2275BFBAA21}"/>
              </a:ext>
            </a:extLst>
          </p:cNvPr>
          <p:cNvSpPr>
            <a:spLocks noGrp="1"/>
          </p:cNvSpPr>
          <p:nvPr>
            <p:ph type="body" sz="quarter" idx="12"/>
          </p:nvPr>
        </p:nvSpPr>
        <p:spPr>
          <a:xfrm>
            <a:off x="7483026" y="7805300"/>
            <a:ext cx="9417963" cy="1938992"/>
          </a:xfrm>
        </p:spPr>
        <p:txBody>
          <a:bodyPr/>
          <a:lstStyle/>
          <a:p>
            <a:r>
              <a:rPr lang="zh-CN" altLang="en-US" dirty="0"/>
              <a:t>技术解决方案</a:t>
            </a:r>
          </a:p>
        </p:txBody>
      </p:sp>
      <p:sp>
        <p:nvSpPr>
          <p:cNvPr id="5" name="ïş1ïḓé">
            <a:extLst>
              <a:ext uri="{FF2B5EF4-FFF2-40B4-BE49-F238E27FC236}">
                <a16:creationId xmlns:a16="http://schemas.microsoft.com/office/drawing/2014/main" id="{392D51BB-7198-4C51-8524-DBCA1E0D7967}"/>
              </a:ext>
            </a:extLst>
          </p:cNvPr>
          <p:cNvSpPr>
            <a:spLocks noGrp="1"/>
          </p:cNvSpPr>
          <p:nvPr>
            <p:ph type="body" sz="quarter" idx="13"/>
          </p:nvPr>
        </p:nvSpPr>
        <p:spPr>
          <a:xfrm>
            <a:off x="2866371" y="12010939"/>
            <a:ext cx="18651259" cy="584775"/>
          </a:xfrm>
        </p:spPr>
        <p:txBody>
          <a:bodyPr/>
          <a:lstStyle/>
          <a:p>
            <a:endParaRPr lang="zh-CN" altLang="en-US" dirty="0"/>
          </a:p>
        </p:txBody>
      </p:sp>
    </p:spTree>
    <p:extLst>
      <p:ext uri="{BB962C8B-B14F-4D97-AF65-F5344CB8AC3E}">
        <p14:creationId xmlns:p14="http://schemas.microsoft.com/office/powerpoint/2010/main" val="397528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技术解决方案</a:t>
            </a:r>
          </a:p>
        </p:txBody>
      </p:sp>
      <p:sp>
        <p:nvSpPr>
          <p:cNvPr id="5" name="íSḻïḑè">
            <a:extLst>
              <a:ext uri="{FF2B5EF4-FFF2-40B4-BE49-F238E27FC236}">
                <a16:creationId xmlns:a16="http://schemas.microsoft.com/office/drawing/2014/main" id="{5848F299-2470-954A-8065-21CF69C86E0A}"/>
              </a:ext>
            </a:extLst>
          </p:cNvPr>
          <p:cNvSpPr/>
          <p:nvPr/>
        </p:nvSpPr>
        <p:spPr>
          <a:xfrm>
            <a:off x="3455865" y="3419944"/>
            <a:ext cx="17472270" cy="9407032"/>
          </a:xfrm>
          <a:prstGeom prst="roundRect">
            <a:avLst>
              <a:gd name="adj" fmla="val 10377"/>
            </a:avLst>
          </a:prstGeom>
          <a:solidFill>
            <a:schemeClr val="accent4"/>
          </a:solidFill>
          <a:ln>
            <a:noFill/>
          </a:ln>
          <a:effectLst>
            <a:outerShdw blurRad="939800" dist="508000" dir="3360000" algn="ctr" rotWithShape="0">
              <a:schemeClr val="accent4">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36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 name="表格 2">
            <a:extLst>
              <a:ext uri="{FF2B5EF4-FFF2-40B4-BE49-F238E27FC236}">
                <a16:creationId xmlns:a16="http://schemas.microsoft.com/office/drawing/2014/main" id="{9AD15D96-7897-A842-AFA4-64BA237B0490}"/>
              </a:ext>
            </a:extLst>
          </p:cNvPr>
          <p:cNvGraphicFramePr>
            <a:graphicFrameLocks noGrp="1"/>
          </p:cNvGraphicFramePr>
          <p:nvPr>
            <p:extLst>
              <p:ext uri="{D42A27DB-BD31-4B8C-83A1-F6EECF244321}">
                <p14:modId xmlns:p14="http://schemas.microsoft.com/office/powerpoint/2010/main" val="1800138303"/>
              </p:ext>
            </p:extLst>
          </p:nvPr>
        </p:nvGraphicFramePr>
        <p:xfrm>
          <a:off x="4800600" y="5105400"/>
          <a:ext cx="14782800" cy="7018909"/>
        </p:xfrm>
        <a:graphic>
          <a:graphicData uri="http://schemas.openxmlformats.org/drawingml/2006/table">
            <a:tbl>
              <a:tblPr/>
              <a:tblGrid>
                <a:gridCol w="2956560">
                  <a:extLst>
                    <a:ext uri="{9D8B030D-6E8A-4147-A177-3AD203B41FA5}">
                      <a16:colId xmlns:a16="http://schemas.microsoft.com/office/drawing/2014/main" val="2106967"/>
                    </a:ext>
                  </a:extLst>
                </a:gridCol>
                <a:gridCol w="2956560">
                  <a:extLst>
                    <a:ext uri="{9D8B030D-6E8A-4147-A177-3AD203B41FA5}">
                      <a16:colId xmlns:a16="http://schemas.microsoft.com/office/drawing/2014/main" val="1890316529"/>
                    </a:ext>
                  </a:extLst>
                </a:gridCol>
                <a:gridCol w="2956560">
                  <a:extLst>
                    <a:ext uri="{9D8B030D-6E8A-4147-A177-3AD203B41FA5}">
                      <a16:colId xmlns:a16="http://schemas.microsoft.com/office/drawing/2014/main" val="2708721381"/>
                    </a:ext>
                  </a:extLst>
                </a:gridCol>
                <a:gridCol w="2956560">
                  <a:extLst>
                    <a:ext uri="{9D8B030D-6E8A-4147-A177-3AD203B41FA5}">
                      <a16:colId xmlns:a16="http://schemas.microsoft.com/office/drawing/2014/main" val="4131674999"/>
                    </a:ext>
                  </a:extLst>
                </a:gridCol>
                <a:gridCol w="2956560">
                  <a:extLst>
                    <a:ext uri="{9D8B030D-6E8A-4147-A177-3AD203B41FA5}">
                      <a16:colId xmlns:a16="http://schemas.microsoft.com/office/drawing/2014/main" val="2592461638"/>
                    </a:ext>
                  </a:extLst>
                </a:gridCol>
              </a:tblGrid>
              <a:tr h="810966">
                <a:tc>
                  <a:txBody>
                    <a:bodyPr/>
                    <a:lstStyle/>
                    <a:p>
                      <a:pPr algn="l"/>
                      <a:r>
                        <a:rPr lang="zh-CN" altLang="en-US" sz="2400" b="1">
                          <a:effectLst/>
                        </a:rPr>
                        <a:t>名称</a:t>
                      </a:r>
                    </a:p>
                  </a:txBody>
                  <a:tcPr marL="152400" marR="152400" marT="95250" marB="95250" anchor="ctr">
                    <a:lnL>
                      <a:noFill/>
                    </a:lnL>
                    <a:lnR>
                      <a:noFill/>
                    </a:lnR>
                    <a:lnT>
                      <a:noFill/>
                    </a:lnT>
                    <a:lnB>
                      <a:noFill/>
                    </a:lnB>
                  </a:tcPr>
                </a:tc>
                <a:tc>
                  <a:txBody>
                    <a:bodyPr/>
                    <a:lstStyle/>
                    <a:p>
                      <a:pPr algn="l"/>
                      <a:r>
                        <a:rPr lang="zh-CN" altLang="en-US" sz="2400" b="1">
                          <a:effectLst/>
                        </a:rPr>
                        <a:t>类型</a:t>
                      </a:r>
                    </a:p>
                  </a:txBody>
                  <a:tcPr marL="152400" marR="152400" marT="95250" marB="95250" anchor="ctr">
                    <a:lnL>
                      <a:noFill/>
                    </a:lnL>
                    <a:lnR>
                      <a:noFill/>
                    </a:lnR>
                    <a:lnT>
                      <a:noFill/>
                    </a:lnT>
                    <a:lnB>
                      <a:noFill/>
                    </a:lnB>
                  </a:tcPr>
                </a:tc>
                <a:tc>
                  <a:txBody>
                    <a:bodyPr/>
                    <a:lstStyle/>
                    <a:p>
                      <a:pPr algn="l"/>
                      <a:r>
                        <a:rPr lang="zh-CN" altLang="en-US" sz="2400" b="1">
                          <a:effectLst/>
                        </a:rPr>
                        <a:t>必填</a:t>
                      </a:r>
                    </a:p>
                  </a:txBody>
                  <a:tcPr marL="152400" marR="152400" marT="95250" marB="95250" anchor="ctr">
                    <a:lnL>
                      <a:noFill/>
                    </a:lnL>
                    <a:lnR>
                      <a:noFill/>
                    </a:lnR>
                    <a:lnT>
                      <a:noFill/>
                    </a:lnT>
                    <a:lnB>
                      <a:noFill/>
                    </a:lnB>
                  </a:tcPr>
                </a:tc>
                <a:tc>
                  <a:txBody>
                    <a:bodyPr/>
                    <a:lstStyle/>
                    <a:p>
                      <a:pPr algn="l"/>
                      <a:r>
                        <a:rPr lang="zh-CN" altLang="en-US" sz="2400" b="1">
                          <a:effectLst/>
                        </a:rPr>
                        <a:t>示例值</a:t>
                      </a:r>
                      <a:r>
                        <a:rPr lang="en-US" altLang="zh-CN" sz="2400" b="1">
                          <a:effectLst/>
                        </a:rPr>
                        <a:t>/</a:t>
                      </a:r>
                      <a:r>
                        <a:rPr lang="zh-CN" altLang="en-US" sz="2400" b="1">
                          <a:effectLst/>
                        </a:rPr>
                        <a:t>默认值</a:t>
                      </a:r>
                    </a:p>
                  </a:txBody>
                  <a:tcPr marL="152400" marR="152400" marT="95250" marB="95250" anchor="ctr">
                    <a:lnL>
                      <a:noFill/>
                    </a:lnL>
                    <a:lnR>
                      <a:noFill/>
                    </a:lnR>
                    <a:lnT>
                      <a:noFill/>
                    </a:lnT>
                    <a:lnB>
                      <a:noFill/>
                    </a:lnB>
                  </a:tcPr>
                </a:tc>
                <a:tc>
                  <a:txBody>
                    <a:bodyPr/>
                    <a:lstStyle/>
                    <a:p>
                      <a:pPr algn="l"/>
                      <a:r>
                        <a:rPr lang="zh-CN" altLang="en-US" sz="2400" b="1">
                          <a:effectLst/>
                        </a:rPr>
                        <a:t>说明</a:t>
                      </a:r>
                    </a:p>
                  </a:txBody>
                  <a:tcPr marL="152400" marR="152400" marT="95250" marB="95250" anchor="ctr">
                    <a:lnL>
                      <a:noFill/>
                    </a:lnL>
                    <a:lnR>
                      <a:noFill/>
                    </a:lnR>
                    <a:lnT>
                      <a:noFill/>
                    </a:lnT>
                    <a:lnB>
                      <a:noFill/>
                    </a:lnB>
                  </a:tcPr>
                </a:tc>
                <a:extLst>
                  <a:ext uri="{0D108BD9-81ED-4DB2-BD59-A6C34878D82A}">
                    <a16:rowId xmlns:a16="http://schemas.microsoft.com/office/drawing/2014/main" val="637625397"/>
                  </a:ext>
                </a:extLst>
              </a:tr>
              <a:tr h="1412920">
                <a:tc>
                  <a:txBody>
                    <a:bodyPr/>
                    <a:lstStyle/>
                    <a:p>
                      <a:pPr algn="l"/>
                      <a:r>
                        <a:rPr lang="en" sz="2400" b="1">
                          <a:effectLst/>
                        </a:rPr>
                        <a:t>key</a:t>
                      </a:r>
                    </a:p>
                  </a:txBody>
                  <a:tcPr marL="152400" marR="152400" marT="95250" marB="95250" anchor="ctr">
                    <a:lnL>
                      <a:noFill/>
                    </a:lnL>
                    <a:lnR>
                      <a:noFill/>
                    </a:lnR>
                    <a:lnT>
                      <a:noFill/>
                    </a:lnT>
                    <a:lnB>
                      <a:noFill/>
                    </a:lnB>
                  </a:tcPr>
                </a:tc>
                <a:tc>
                  <a:txBody>
                    <a:bodyPr/>
                    <a:lstStyle/>
                    <a:p>
                      <a:pPr algn="l"/>
                      <a:r>
                        <a:rPr lang="en" sz="2400" b="1">
                          <a:effectLst/>
                        </a:rPr>
                        <a:t>string</a:t>
                      </a:r>
                    </a:p>
                  </a:txBody>
                  <a:tcPr marL="152400" marR="152400" marT="95250" marB="95250" anchor="ctr">
                    <a:lnL>
                      <a:noFill/>
                    </a:lnL>
                    <a:lnR>
                      <a:noFill/>
                    </a:lnR>
                    <a:lnT>
                      <a:noFill/>
                    </a:lnT>
                    <a:lnB>
                      <a:noFill/>
                    </a:lnB>
                  </a:tcPr>
                </a:tc>
                <a:tc>
                  <a:txBody>
                    <a:bodyPr/>
                    <a:lstStyle/>
                    <a:p>
                      <a:pPr algn="l"/>
                      <a:r>
                        <a:rPr lang="zh-CN" altLang="en-US" sz="2400" b="1">
                          <a:effectLst/>
                        </a:rPr>
                        <a:t>是</a:t>
                      </a:r>
                    </a:p>
                  </a:txBody>
                  <a:tcPr marL="152400" marR="152400" marT="95250" marB="95250" anchor="ctr">
                    <a:lnL>
                      <a:noFill/>
                    </a:lnL>
                    <a:lnR>
                      <a:noFill/>
                    </a:lnR>
                    <a:lnT>
                      <a:noFill/>
                    </a:lnT>
                    <a:lnB>
                      <a:noFill/>
                    </a:lnB>
                  </a:tcPr>
                </a:tc>
                <a:tc>
                  <a:txBody>
                    <a:bodyPr/>
                    <a:lstStyle/>
                    <a:p>
                      <a:pPr algn="l"/>
                      <a:r>
                        <a:rPr lang="zh-CN" altLang="en-US" sz="2400" b="1">
                          <a:effectLst/>
                        </a:rPr>
                        <a:t>您自己的</a:t>
                      </a:r>
                      <a:r>
                        <a:rPr lang="en" sz="2400" b="1">
                          <a:effectLst/>
                        </a:rPr>
                        <a:t>APIKEY（</a:t>
                      </a:r>
                      <a:r>
                        <a:rPr lang="zh-CN" altLang="en-US" sz="2400" b="1" u="none" strike="noStrike">
                          <a:effectLst/>
                          <a:hlinkClick r:id="rId2"/>
                        </a:rPr>
                        <a:t>注册账号</a:t>
                      </a:r>
                      <a:r>
                        <a:rPr lang="zh-CN" altLang="en-US" sz="2400" b="1">
                          <a:effectLst/>
                        </a:rPr>
                        <a:t>后获得）</a:t>
                      </a:r>
                    </a:p>
                  </a:txBody>
                  <a:tcPr marL="152400" marR="152400" marT="95250" marB="95250" anchor="ctr">
                    <a:lnL>
                      <a:noFill/>
                    </a:lnL>
                    <a:lnR>
                      <a:noFill/>
                    </a:lnR>
                    <a:lnT>
                      <a:noFill/>
                    </a:lnT>
                    <a:lnB>
                      <a:noFill/>
                    </a:lnB>
                  </a:tcPr>
                </a:tc>
                <a:tc>
                  <a:txBody>
                    <a:bodyPr/>
                    <a:lstStyle/>
                    <a:p>
                      <a:pPr algn="l"/>
                      <a:r>
                        <a:rPr lang="en" sz="2400" b="1">
                          <a:effectLst/>
                        </a:rPr>
                        <a:t>api</a:t>
                      </a:r>
                      <a:r>
                        <a:rPr lang="zh-CN" altLang="en-US" sz="2400" b="1">
                          <a:effectLst/>
                        </a:rPr>
                        <a:t>密钥</a:t>
                      </a:r>
                    </a:p>
                  </a:txBody>
                  <a:tcPr marL="152400" marR="152400" marT="95250" marB="95250" anchor="ctr">
                    <a:lnL>
                      <a:noFill/>
                    </a:lnL>
                    <a:lnR>
                      <a:noFill/>
                    </a:lnR>
                    <a:lnT>
                      <a:noFill/>
                    </a:lnT>
                    <a:lnB>
                      <a:noFill/>
                    </a:lnB>
                  </a:tcPr>
                </a:tc>
                <a:extLst>
                  <a:ext uri="{0D108BD9-81ED-4DB2-BD59-A6C34878D82A}">
                    <a16:rowId xmlns:a16="http://schemas.microsoft.com/office/drawing/2014/main" val="767942172"/>
                  </a:ext>
                </a:extLst>
              </a:tr>
              <a:tr h="1412920">
                <a:tc>
                  <a:txBody>
                    <a:bodyPr/>
                    <a:lstStyle/>
                    <a:p>
                      <a:pPr algn="l"/>
                      <a:r>
                        <a:rPr lang="en" sz="2400" b="1">
                          <a:effectLst/>
                        </a:rPr>
                        <a:t>word</a:t>
                      </a:r>
                    </a:p>
                  </a:txBody>
                  <a:tcPr marL="152400" marR="152400" marT="95250" marB="95250" anchor="ctr">
                    <a:lnL>
                      <a:noFill/>
                    </a:lnL>
                    <a:lnR>
                      <a:noFill/>
                    </a:lnR>
                    <a:lnT>
                      <a:noFill/>
                    </a:lnT>
                    <a:lnB>
                      <a:noFill/>
                    </a:lnB>
                  </a:tcPr>
                </a:tc>
                <a:tc>
                  <a:txBody>
                    <a:bodyPr/>
                    <a:lstStyle/>
                    <a:p>
                      <a:pPr algn="l"/>
                      <a:r>
                        <a:rPr lang="en" sz="2400" b="1" dirty="0">
                          <a:effectLst/>
                        </a:rPr>
                        <a:t>string</a:t>
                      </a:r>
                    </a:p>
                  </a:txBody>
                  <a:tcPr marL="151200" marR="152400" marT="95250" marB="95250" anchor="ctr">
                    <a:lnL>
                      <a:noFill/>
                    </a:lnL>
                    <a:lnR>
                      <a:noFill/>
                    </a:lnR>
                    <a:lnT>
                      <a:noFill/>
                    </a:lnT>
                    <a:lnB>
                      <a:noFill/>
                    </a:lnB>
                  </a:tcPr>
                </a:tc>
                <a:tc>
                  <a:txBody>
                    <a:bodyPr/>
                    <a:lstStyle/>
                    <a:p>
                      <a:pPr algn="l"/>
                      <a:r>
                        <a:rPr lang="zh-CN" altLang="en-US" sz="2400" b="1" dirty="0">
                          <a:effectLst/>
                        </a:rPr>
                        <a:t>是</a:t>
                      </a:r>
                    </a:p>
                  </a:txBody>
                  <a:tcPr marL="152400" marR="152400" marT="95250" marB="95250" anchor="ctr">
                    <a:lnL>
                      <a:noFill/>
                    </a:lnL>
                    <a:lnR>
                      <a:noFill/>
                    </a:lnR>
                    <a:lnT>
                      <a:noFill/>
                    </a:lnT>
                    <a:lnB>
                      <a:noFill/>
                    </a:lnB>
                  </a:tcPr>
                </a:tc>
                <a:tc>
                  <a:txBody>
                    <a:bodyPr/>
                    <a:lstStyle/>
                    <a:p>
                      <a:pPr algn="l"/>
                      <a:r>
                        <a:rPr lang="zh-CN" altLang="en-US" sz="2400" b="1">
                          <a:effectLst/>
                        </a:rPr>
                        <a:t>油条</a:t>
                      </a:r>
                    </a:p>
                  </a:txBody>
                  <a:tcPr marL="152400" marR="152400" marT="95250" marB="95250" anchor="ctr">
                    <a:lnL>
                      <a:noFill/>
                    </a:lnL>
                    <a:lnR>
                      <a:noFill/>
                    </a:lnR>
                    <a:lnT>
                      <a:noFill/>
                    </a:lnT>
                    <a:lnB>
                      <a:noFill/>
                    </a:lnB>
                  </a:tcPr>
                </a:tc>
                <a:tc>
                  <a:txBody>
                    <a:bodyPr/>
                    <a:lstStyle/>
                    <a:p>
                      <a:pPr algn="l"/>
                      <a:r>
                        <a:rPr lang="zh-CN" altLang="en-US" sz="2400" b="1">
                          <a:effectLst/>
                        </a:rPr>
                        <a:t>食品名称、类型名称、营养成分缩写</a:t>
                      </a:r>
                    </a:p>
                  </a:txBody>
                  <a:tcPr marL="152400" marR="152400" marT="95250" marB="95250" anchor="ctr">
                    <a:lnL>
                      <a:noFill/>
                    </a:lnL>
                    <a:lnR>
                      <a:noFill/>
                    </a:lnR>
                    <a:lnT>
                      <a:noFill/>
                    </a:lnT>
                    <a:lnB>
                      <a:noFill/>
                    </a:lnB>
                  </a:tcPr>
                </a:tc>
                <a:extLst>
                  <a:ext uri="{0D108BD9-81ED-4DB2-BD59-A6C34878D82A}">
                    <a16:rowId xmlns:a16="http://schemas.microsoft.com/office/drawing/2014/main" val="2003949338"/>
                  </a:ext>
                </a:extLst>
              </a:tr>
              <a:tr h="1713899">
                <a:tc>
                  <a:txBody>
                    <a:bodyPr/>
                    <a:lstStyle/>
                    <a:p>
                      <a:pPr algn="l"/>
                      <a:r>
                        <a:rPr lang="en" sz="2400" b="1">
                          <a:effectLst/>
                        </a:rPr>
                        <a:t>mode</a:t>
                      </a:r>
                    </a:p>
                  </a:txBody>
                  <a:tcPr marL="152400" marR="152400" marT="95250" marB="95250" anchor="ctr">
                    <a:lnL>
                      <a:noFill/>
                    </a:lnL>
                    <a:lnR>
                      <a:noFill/>
                    </a:lnR>
                    <a:lnT>
                      <a:noFill/>
                    </a:lnT>
                    <a:lnB>
                      <a:noFill/>
                    </a:lnB>
                  </a:tcPr>
                </a:tc>
                <a:tc>
                  <a:txBody>
                    <a:bodyPr/>
                    <a:lstStyle/>
                    <a:p>
                      <a:pPr algn="l"/>
                      <a:r>
                        <a:rPr lang="en" sz="2400" b="1" dirty="0">
                          <a:effectLst/>
                        </a:rPr>
                        <a:t>int</a:t>
                      </a:r>
                    </a:p>
                  </a:txBody>
                  <a:tcPr marL="152400" marR="152400" marT="95250" marB="95250" anchor="ctr">
                    <a:lnL>
                      <a:noFill/>
                    </a:lnL>
                    <a:lnR>
                      <a:noFill/>
                    </a:lnR>
                    <a:lnT>
                      <a:noFill/>
                    </a:lnT>
                    <a:lnB>
                      <a:noFill/>
                    </a:lnB>
                  </a:tcPr>
                </a:tc>
                <a:tc>
                  <a:txBody>
                    <a:bodyPr/>
                    <a:lstStyle/>
                    <a:p>
                      <a:pPr algn="l"/>
                      <a:r>
                        <a:rPr lang="zh-CN" altLang="en-US" sz="2400" b="1">
                          <a:effectLst/>
                        </a:rPr>
                        <a:t>是</a:t>
                      </a:r>
                    </a:p>
                  </a:txBody>
                  <a:tcPr marL="152400" marR="152400" marT="95250" marB="95250" anchor="ctr">
                    <a:lnL>
                      <a:noFill/>
                    </a:lnL>
                    <a:lnR>
                      <a:noFill/>
                    </a:lnR>
                    <a:lnT>
                      <a:noFill/>
                    </a:lnT>
                    <a:lnB>
                      <a:noFill/>
                    </a:lnB>
                  </a:tcPr>
                </a:tc>
                <a:tc>
                  <a:txBody>
                    <a:bodyPr/>
                    <a:lstStyle/>
                    <a:p>
                      <a:pPr algn="l"/>
                      <a:r>
                        <a:rPr lang="en-US" altLang="zh-CN" sz="2400" b="1">
                          <a:effectLst/>
                        </a:rPr>
                        <a:t>0</a:t>
                      </a:r>
                    </a:p>
                  </a:txBody>
                  <a:tcPr marL="152400" marR="152400" marT="95250" marB="95250" anchor="ctr">
                    <a:lnL>
                      <a:noFill/>
                    </a:lnL>
                    <a:lnR>
                      <a:noFill/>
                    </a:lnR>
                    <a:lnT>
                      <a:noFill/>
                    </a:lnT>
                    <a:lnB>
                      <a:noFill/>
                    </a:lnB>
                  </a:tcPr>
                </a:tc>
                <a:tc>
                  <a:txBody>
                    <a:bodyPr/>
                    <a:lstStyle/>
                    <a:p>
                      <a:pPr algn="l"/>
                      <a:r>
                        <a:rPr lang="zh-CN" altLang="en-US" sz="2400" b="1">
                          <a:effectLst/>
                        </a:rPr>
                        <a:t>搜索模式：</a:t>
                      </a:r>
                      <a:r>
                        <a:rPr lang="en-US" altLang="zh-CN" sz="2400" b="1">
                          <a:effectLst/>
                        </a:rPr>
                        <a:t>0</a:t>
                      </a:r>
                      <a:r>
                        <a:rPr lang="zh-CN" altLang="en-US" sz="2400" b="1">
                          <a:effectLst/>
                        </a:rPr>
                        <a:t>营养成分、</a:t>
                      </a:r>
                      <a:r>
                        <a:rPr lang="en-US" altLang="zh-CN" sz="2400" b="1">
                          <a:effectLst/>
                        </a:rPr>
                        <a:t>1</a:t>
                      </a:r>
                      <a:r>
                        <a:rPr lang="zh-CN" altLang="en-US" sz="2400" b="1">
                          <a:effectLst/>
                        </a:rPr>
                        <a:t>食品分类、</a:t>
                      </a:r>
                      <a:r>
                        <a:rPr lang="en-US" altLang="zh-CN" sz="2400" b="1">
                          <a:effectLst/>
                        </a:rPr>
                        <a:t>2</a:t>
                      </a:r>
                      <a:r>
                        <a:rPr lang="zh-CN" altLang="en-US" sz="2400" b="1">
                          <a:effectLst/>
                        </a:rPr>
                        <a:t>营养正序、</a:t>
                      </a:r>
                      <a:r>
                        <a:rPr lang="en-US" altLang="zh-CN" sz="2400" b="1">
                          <a:effectLst/>
                        </a:rPr>
                        <a:t>3</a:t>
                      </a:r>
                      <a:r>
                        <a:rPr lang="zh-CN" altLang="en-US" sz="2400" b="1">
                          <a:effectLst/>
                        </a:rPr>
                        <a:t>营养倒序</a:t>
                      </a:r>
                    </a:p>
                  </a:txBody>
                  <a:tcPr marL="152400" marR="152400" marT="95250" marB="95250" anchor="ctr">
                    <a:lnL>
                      <a:noFill/>
                    </a:lnL>
                    <a:lnR>
                      <a:noFill/>
                    </a:lnR>
                    <a:lnT>
                      <a:noFill/>
                    </a:lnT>
                    <a:lnB>
                      <a:noFill/>
                    </a:lnB>
                  </a:tcPr>
                </a:tc>
                <a:extLst>
                  <a:ext uri="{0D108BD9-81ED-4DB2-BD59-A6C34878D82A}">
                    <a16:rowId xmlns:a16="http://schemas.microsoft.com/office/drawing/2014/main" val="1405242582"/>
                  </a:ext>
                </a:extLst>
              </a:tr>
              <a:tr h="1111944">
                <a:tc>
                  <a:txBody>
                    <a:bodyPr/>
                    <a:lstStyle/>
                    <a:p>
                      <a:pPr algn="l"/>
                      <a:r>
                        <a:rPr lang="en" sz="2400" b="1">
                          <a:effectLst/>
                        </a:rPr>
                        <a:t>num</a:t>
                      </a:r>
                    </a:p>
                  </a:txBody>
                  <a:tcPr marL="152400" marR="152400" marT="95250" marB="95250" anchor="ctr">
                    <a:lnL>
                      <a:noFill/>
                    </a:lnL>
                    <a:lnR>
                      <a:noFill/>
                    </a:lnR>
                    <a:lnT>
                      <a:noFill/>
                    </a:lnT>
                    <a:lnB>
                      <a:noFill/>
                    </a:lnB>
                  </a:tcPr>
                </a:tc>
                <a:tc>
                  <a:txBody>
                    <a:bodyPr/>
                    <a:lstStyle/>
                    <a:p>
                      <a:pPr algn="l"/>
                      <a:r>
                        <a:rPr lang="en" sz="2400" b="1">
                          <a:effectLst/>
                        </a:rPr>
                        <a:t>int</a:t>
                      </a:r>
                    </a:p>
                  </a:txBody>
                  <a:tcPr marL="152400" marR="152400" marT="95250" marB="95250" anchor="ctr">
                    <a:lnL>
                      <a:noFill/>
                    </a:lnL>
                    <a:lnR>
                      <a:noFill/>
                    </a:lnR>
                    <a:lnT>
                      <a:noFill/>
                    </a:lnT>
                    <a:lnB>
                      <a:noFill/>
                    </a:lnB>
                  </a:tcPr>
                </a:tc>
                <a:tc>
                  <a:txBody>
                    <a:bodyPr/>
                    <a:lstStyle/>
                    <a:p>
                      <a:pPr algn="l"/>
                      <a:r>
                        <a:rPr lang="zh-CN" altLang="en-US" sz="2400" b="1">
                          <a:effectLst/>
                        </a:rPr>
                        <a:t>否</a:t>
                      </a:r>
                    </a:p>
                  </a:txBody>
                  <a:tcPr marL="152400" marR="152400" marT="95250" marB="95250" anchor="ctr">
                    <a:lnL>
                      <a:noFill/>
                    </a:lnL>
                    <a:lnR>
                      <a:noFill/>
                    </a:lnR>
                    <a:lnT>
                      <a:noFill/>
                    </a:lnT>
                    <a:lnB>
                      <a:noFill/>
                    </a:lnB>
                  </a:tcPr>
                </a:tc>
                <a:tc>
                  <a:txBody>
                    <a:bodyPr/>
                    <a:lstStyle/>
                    <a:p>
                      <a:pPr algn="l"/>
                      <a:r>
                        <a:rPr lang="en-US" altLang="zh-CN" sz="2400" b="1">
                          <a:effectLst/>
                        </a:rPr>
                        <a:t>10</a:t>
                      </a:r>
                    </a:p>
                  </a:txBody>
                  <a:tcPr marL="152400" marR="152400" marT="95250" marB="95250" anchor="ctr">
                    <a:lnL>
                      <a:noFill/>
                    </a:lnL>
                    <a:lnR>
                      <a:noFill/>
                    </a:lnR>
                    <a:lnT>
                      <a:noFill/>
                    </a:lnT>
                    <a:lnB>
                      <a:noFill/>
                    </a:lnB>
                  </a:tcPr>
                </a:tc>
                <a:tc>
                  <a:txBody>
                    <a:bodyPr/>
                    <a:lstStyle/>
                    <a:p>
                      <a:pPr algn="l"/>
                      <a:r>
                        <a:rPr lang="zh-CN" altLang="en-US" sz="2400" b="1">
                          <a:effectLst/>
                        </a:rPr>
                        <a:t>返回数量，默认</a:t>
                      </a:r>
                      <a:r>
                        <a:rPr lang="en-US" altLang="zh-CN" sz="2400" b="1">
                          <a:effectLst/>
                        </a:rPr>
                        <a:t>10</a:t>
                      </a:r>
                      <a:r>
                        <a:rPr lang="zh-CN" altLang="en-US" sz="2400" b="1">
                          <a:effectLst/>
                        </a:rPr>
                        <a:t>，最大</a:t>
                      </a:r>
                      <a:r>
                        <a:rPr lang="en-US" altLang="zh-CN" sz="2400" b="1">
                          <a:effectLst/>
                        </a:rPr>
                        <a:t>20</a:t>
                      </a:r>
                    </a:p>
                  </a:txBody>
                  <a:tcPr marL="152400" marR="152400" marT="95250" marB="95250" anchor="ctr">
                    <a:lnL>
                      <a:noFill/>
                    </a:lnL>
                    <a:lnR>
                      <a:noFill/>
                    </a:lnR>
                    <a:lnT>
                      <a:noFill/>
                    </a:lnT>
                    <a:lnB>
                      <a:noFill/>
                    </a:lnB>
                  </a:tcPr>
                </a:tc>
                <a:extLst>
                  <a:ext uri="{0D108BD9-81ED-4DB2-BD59-A6C34878D82A}">
                    <a16:rowId xmlns:a16="http://schemas.microsoft.com/office/drawing/2014/main" val="3251403415"/>
                  </a:ext>
                </a:extLst>
              </a:tr>
              <a:tr h="514144">
                <a:tc>
                  <a:txBody>
                    <a:bodyPr/>
                    <a:lstStyle/>
                    <a:p>
                      <a:pPr algn="l"/>
                      <a:r>
                        <a:rPr lang="en" sz="2400" b="1" dirty="0">
                          <a:effectLst/>
                        </a:rPr>
                        <a:t>page</a:t>
                      </a:r>
                    </a:p>
                  </a:txBody>
                  <a:tcPr marL="152400" marR="152400" marT="95250" marB="95250" anchor="ctr">
                    <a:lnL>
                      <a:noFill/>
                    </a:lnL>
                    <a:lnR>
                      <a:noFill/>
                    </a:lnR>
                    <a:lnT>
                      <a:noFill/>
                    </a:lnT>
                    <a:lnB>
                      <a:noFill/>
                    </a:lnB>
                  </a:tcPr>
                </a:tc>
                <a:tc>
                  <a:txBody>
                    <a:bodyPr/>
                    <a:lstStyle/>
                    <a:p>
                      <a:pPr algn="l"/>
                      <a:r>
                        <a:rPr lang="en" sz="2400" b="1">
                          <a:effectLst/>
                        </a:rPr>
                        <a:t>int</a:t>
                      </a:r>
                    </a:p>
                  </a:txBody>
                  <a:tcPr marL="152400" marR="152400" marT="95250" marB="95250" anchor="ctr">
                    <a:lnL>
                      <a:noFill/>
                    </a:lnL>
                    <a:lnR>
                      <a:noFill/>
                    </a:lnR>
                    <a:lnT>
                      <a:noFill/>
                    </a:lnT>
                    <a:lnB>
                      <a:noFill/>
                    </a:lnB>
                  </a:tcPr>
                </a:tc>
                <a:tc>
                  <a:txBody>
                    <a:bodyPr/>
                    <a:lstStyle/>
                    <a:p>
                      <a:pPr algn="l"/>
                      <a:r>
                        <a:rPr lang="zh-CN" altLang="en-US" sz="2400" b="1" dirty="0">
                          <a:effectLst/>
                        </a:rPr>
                        <a:t>否</a:t>
                      </a:r>
                    </a:p>
                  </a:txBody>
                  <a:tcPr marL="152400" marR="152400" marT="95250" marB="95250" anchor="ctr">
                    <a:lnL>
                      <a:noFill/>
                    </a:lnL>
                    <a:lnR>
                      <a:noFill/>
                    </a:lnR>
                    <a:lnT>
                      <a:noFill/>
                    </a:lnT>
                    <a:lnB>
                      <a:noFill/>
                    </a:lnB>
                  </a:tcPr>
                </a:tc>
                <a:tc>
                  <a:txBody>
                    <a:bodyPr/>
                    <a:lstStyle/>
                    <a:p>
                      <a:pPr algn="l"/>
                      <a:r>
                        <a:rPr lang="en-US" altLang="zh-CN" sz="2400" b="1">
                          <a:effectLst/>
                        </a:rPr>
                        <a:t>1</a:t>
                      </a:r>
                    </a:p>
                  </a:txBody>
                  <a:tcPr marL="152400" marR="152400" marT="95250" marB="95250" anchor="ctr">
                    <a:lnL>
                      <a:noFill/>
                    </a:lnL>
                    <a:lnR>
                      <a:noFill/>
                    </a:lnR>
                    <a:lnT>
                      <a:noFill/>
                    </a:lnT>
                    <a:lnB>
                      <a:noFill/>
                    </a:lnB>
                  </a:tcPr>
                </a:tc>
                <a:tc>
                  <a:txBody>
                    <a:bodyPr/>
                    <a:lstStyle/>
                    <a:p>
                      <a:pPr algn="l"/>
                      <a:r>
                        <a:rPr lang="zh-CN" altLang="en-US" sz="2400" b="1" dirty="0">
                          <a:effectLst/>
                        </a:rPr>
                        <a:t>翻页</a:t>
                      </a:r>
                    </a:p>
                  </a:txBody>
                  <a:tcPr marL="152400" marR="152400" marT="95250" marB="95250" anchor="ctr">
                    <a:lnL>
                      <a:noFill/>
                    </a:lnL>
                    <a:lnR>
                      <a:noFill/>
                    </a:lnR>
                    <a:lnT>
                      <a:noFill/>
                    </a:lnT>
                    <a:lnB>
                      <a:noFill/>
                    </a:lnB>
                  </a:tcPr>
                </a:tc>
                <a:extLst>
                  <a:ext uri="{0D108BD9-81ED-4DB2-BD59-A6C34878D82A}">
                    <a16:rowId xmlns:a16="http://schemas.microsoft.com/office/drawing/2014/main" val="972361344"/>
                  </a:ext>
                </a:extLst>
              </a:tr>
            </a:tbl>
          </a:graphicData>
        </a:graphic>
      </p:graphicFrame>
      <p:sp>
        <p:nvSpPr>
          <p:cNvPr id="10" name="文本框 9">
            <a:extLst>
              <a:ext uri="{FF2B5EF4-FFF2-40B4-BE49-F238E27FC236}">
                <a16:creationId xmlns:a16="http://schemas.microsoft.com/office/drawing/2014/main" id="{92CFA8C5-83EC-184A-8C01-6E1E3D554BDA}"/>
              </a:ext>
            </a:extLst>
          </p:cNvPr>
          <p:cNvSpPr txBox="1"/>
          <p:nvPr/>
        </p:nvSpPr>
        <p:spPr>
          <a:xfrm>
            <a:off x="6811480" y="3939507"/>
            <a:ext cx="12192000" cy="646331"/>
          </a:xfrm>
          <a:prstGeom prst="rect">
            <a:avLst/>
          </a:prstGeom>
          <a:noFill/>
        </p:spPr>
        <p:txBody>
          <a:bodyPr wrap="square">
            <a:spAutoFit/>
          </a:bodyPr>
          <a:lstStyle/>
          <a:p>
            <a:r>
              <a:rPr lang="zh-CN" altLang="en-US" sz="3600" dirty="0">
                <a:solidFill>
                  <a:srgbClr val="FFBB58"/>
                </a:solidFill>
              </a:rPr>
              <a:t>使用营养成分表查询接口查询某种食物的营养成分</a:t>
            </a:r>
          </a:p>
        </p:txBody>
      </p:sp>
    </p:spTree>
    <p:extLst>
      <p:ext uri="{BB962C8B-B14F-4D97-AF65-F5344CB8AC3E}">
        <p14:creationId xmlns:p14="http://schemas.microsoft.com/office/powerpoint/2010/main" val="140896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技术解决方案</a:t>
            </a:r>
          </a:p>
        </p:txBody>
      </p:sp>
      <p:sp>
        <p:nvSpPr>
          <p:cNvPr id="10" name="文本框 9">
            <a:extLst>
              <a:ext uri="{FF2B5EF4-FFF2-40B4-BE49-F238E27FC236}">
                <a16:creationId xmlns:a16="http://schemas.microsoft.com/office/drawing/2014/main" id="{92CFA8C5-83EC-184A-8C01-6E1E3D554BDA}"/>
              </a:ext>
            </a:extLst>
          </p:cNvPr>
          <p:cNvSpPr txBox="1"/>
          <p:nvPr/>
        </p:nvSpPr>
        <p:spPr>
          <a:xfrm>
            <a:off x="2772697" y="2723972"/>
            <a:ext cx="2561120" cy="661538"/>
          </a:xfrm>
          <a:prstGeom prst="rect">
            <a:avLst/>
          </a:prstGeom>
          <a:noFill/>
        </p:spPr>
        <p:txBody>
          <a:bodyPr wrap="square">
            <a:spAutoFit/>
          </a:bodyPr>
          <a:lstStyle/>
          <a:p>
            <a:r>
              <a:rPr lang="zh-CN" altLang="en-US" sz="3600" dirty="0">
                <a:solidFill>
                  <a:srgbClr val="FFBB58"/>
                </a:solidFill>
              </a:rPr>
              <a:t>返回示例</a:t>
            </a:r>
          </a:p>
        </p:txBody>
      </p:sp>
      <p:pic>
        <p:nvPicPr>
          <p:cNvPr id="4" name="图片 3">
            <a:extLst>
              <a:ext uri="{FF2B5EF4-FFF2-40B4-BE49-F238E27FC236}">
                <a16:creationId xmlns:a16="http://schemas.microsoft.com/office/drawing/2014/main" id="{1BCC5A7D-9D6C-FA46-994F-5620388598F7}"/>
              </a:ext>
            </a:extLst>
          </p:cNvPr>
          <p:cNvPicPr>
            <a:picLocks noChangeAspect="1"/>
          </p:cNvPicPr>
          <p:nvPr/>
        </p:nvPicPr>
        <p:blipFill>
          <a:blip r:embed="rId2"/>
          <a:stretch>
            <a:fillRect/>
          </a:stretch>
        </p:blipFill>
        <p:spPr>
          <a:xfrm>
            <a:off x="5333817" y="2723972"/>
            <a:ext cx="8394700" cy="10756900"/>
          </a:xfrm>
          <a:prstGeom prst="rect">
            <a:avLst/>
          </a:prstGeom>
        </p:spPr>
      </p:pic>
      <p:pic>
        <p:nvPicPr>
          <p:cNvPr id="6" name="图片 5">
            <a:extLst>
              <a:ext uri="{FF2B5EF4-FFF2-40B4-BE49-F238E27FC236}">
                <a16:creationId xmlns:a16="http://schemas.microsoft.com/office/drawing/2014/main" id="{52302608-D051-EB40-B20E-16812C235FC5}"/>
              </a:ext>
            </a:extLst>
          </p:cNvPr>
          <p:cNvPicPr>
            <a:picLocks noChangeAspect="1"/>
          </p:cNvPicPr>
          <p:nvPr/>
        </p:nvPicPr>
        <p:blipFill>
          <a:blip r:embed="rId3"/>
          <a:stretch>
            <a:fillRect/>
          </a:stretch>
        </p:blipFill>
        <p:spPr>
          <a:xfrm>
            <a:off x="14331950" y="2723972"/>
            <a:ext cx="8369300" cy="6273800"/>
          </a:xfrm>
          <a:prstGeom prst="rect">
            <a:avLst/>
          </a:prstGeom>
        </p:spPr>
      </p:pic>
      <p:pic>
        <p:nvPicPr>
          <p:cNvPr id="7" name="图片 6">
            <a:extLst>
              <a:ext uri="{FF2B5EF4-FFF2-40B4-BE49-F238E27FC236}">
                <a16:creationId xmlns:a16="http://schemas.microsoft.com/office/drawing/2014/main" id="{4C8B7B16-D9E3-914E-B8B5-2771B16AEEE5}"/>
              </a:ext>
            </a:extLst>
          </p:cNvPr>
          <p:cNvPicPr>
            <a:picLocks noChangeAspect="1"/>
          </p:cNvPicPr>
          <p:nvPr/>
        </p:nvPicPr>
        <p:blipFill>
          <a:blip r:embed="rId4"/>
          <a:stretch>
            <a:fillRect/>
          </a:stretch>
        </p:blipFill>
        <p:spPr>
          <a:xfrm>
            <a:off x="14331950" y="9188272"/>
            <a:ext cx="8369300" cy="4292600"/>
          </a:xfrm>
          <a:prstGeom prst="rect">
            <a:avLst/>
          </a:prstGeom>
        </p:spPr>
      </p:pic>
    </p:spTree>
    <p:extLst>
      <p:ext uri="{BB962C8B-B14F-4D97-AF65-F5344CB8AC3E}">
        <p14:creationId xmlns:p14="http://schemas.microsoft.com/office/powerpoint/2010/main" val="733868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iṧḻiḋè"/>
        <p:cNvGrpSpPr/>
        <p:nvPr/>
      </p:nvGrpSpPr>
      <p:grpSpPr>
        <a:xfrm>
          <a:off x="0" y="0"/>
          <a:ext cx="0" cy="0"/>
          <a:chOff x="0" y="0"/>
          <a:chExt cx="0" cy="0"/>
        </a:xfrm>
      </p:grpSpPr>
      <p:sp>
        <p:nvSpPr>
          <p:cNvPr id="2" name="íṧļîḍé">
            <a:extLst>
              <a:ext uri="{FF2B5EF4-FFF2-40B4-BE49-F238E27FC236}">
                <a16:creationId xmlns:a16="http://schemas.microsoft.com/office/drawing/2014/main" id="{FE4B22B7-D350-4C5F-AA60-38BEB66F3F09}"/>
              </a:ext>
            </a:extLst>
          </p:cNvPr>
          <p:cNvSpPr>
            <a:spLocks noGrp="1"/>
          </p:cNvSpPr>
          <p:nvPr>
            <p:ph type="body" sz="quarter" idx="10"/>
          </p:nvPr>
        </p:nvSpPr>
        <p:spPr>
          <a:xfrm>
            <a:off x="10915046" y="2945113"/>
            <a:ext cx="2553905" cy="2646878"/>
          </a:xfrm>
        </p:spPr>
        <p:txBody>
          <a:bodyPr/>
          <a:lstStyle/>
          <a:p>
            <a:r>
              <a:rPr lang="en-GB" dirty="0"/>
              <a:t>0</a:t>
            </a:r>
            <a:r>
              <a:rPr lang="en-US" altLang="zh-CN" dirty="0"/>
              <a:t>5</a:t>
            </a:r>
            <a:endParaRPr lang="en-GB" dirty="0"/>
          </a:p>
        </p:txBody>
      </p:sp>
      <p:sp>
        <p:nvSpPr>
          <p:cNvPr id="3" name="îṧḻîḓe">
            <a:extLst>
              <a:ext uri="{FF2B5EF4-FFF2-40B4-BE49-F238E27FC236}">
                <a16:creationId xmlns:a16="http://schemas.microsoft.com/office/drawing/2014/main" id="{5029839E-12FA-4FDB-981A-5BF1BBDE0D1E}"/>
              </a:ext>
            </a:extLst>
          </p:cNvPr>
          <p:cNvSpPr>
            <a:spLocks noGrp="1"/>
          </p:cNvSpPr>
          <p:nvPr>
            <p:ph type="body" sz="quarter" idx="11"/>
          </p:nvPr>
        </p:nvSpPr>
        <p:spPr>
          <a:xfrm>
            <a:off x="7626360" y="6838816"/>
            <a:ext cx="9131282" cy="2215991"/>
          </a:xfrm>
        </p:spPr>
        <p:txBody>
          <a:bodyPr/>
          <a:lstStyle/>
          <a:p>
            <a:r>
              <a:rPr lang="en-GB" dirty="0"/>
              <a:t>PART FIVE</a:t>
            </a:r>
          </a:p>
        </p:txBody>
      </p:sp>
      <p:sp>
        <p:nvSpPr>
          <p:cNvPr id="4" name="îşḷïďè">
            <a:extLst>
              <a:ext uri="{FF2B5EF4-FFF2-40B4-BE49-F238E27FC236}">
                <a16:creationId xmlns:a16="http://schemas.microsoft.com/office/drawing/2014/main" id="{276CBB36-5E8B-45DB-B29C-E2275BFBAA21}"/>
              </a:ext>
            </a:extLst>
          </p:cNvPr>
          <p:cNvSpPr>
            <a:spLocks noGrp="1"/>
          </p:cNvSpPr>
          <p:nvPr>
            <p:ph type="body" sz="quarter" idx="12"/>
          </p:nvPr>
        </p:nvSpPr>
        <p:spPr>
          <a:xfrm>
            <a:off x="9021907" y="7805300"/>
            <a:ext cx="6340197" cy="1938992"/>
          </a:xfrm>
        </p:spPr>
        <p:txBody>
          <a:bodyPr/>
          <a:lstStyle/>
          <a:p>
            <a:r>
              <a:rPr lang="zh-CN" altLang="en-US" dirty="0"/>
              <a:t>推广方案</a:t>
            </a:r>
          </a:p>
        </p:txBody>
      </p:sp>
      <p:sp>
        <p:nvSpPr>
          <p:cNvPr id="5" name="ïş1ïḓé">
            <a:extLst>
              <a:ext uri="{FF2B5EF4-FFF2-40B4-BE49-F238E27FC236}">
                <a16:creationId xmlns:a16="http://schemas.microsoft.com/office/drawing/2014/main" id="{392D51BB-7198-4C51-8524-DBCA1E0D7967}"/>
              </a:ext>
            </a:extLst>
          </p:cNvPr>
          <p:cNvSpPr>
            <a:spLocks noGrp="1"/>
          </p:cNvSpPr>
          <p:nvPr>
            <p:ph type="body" sz="quarter" idx="13"/>
          </p:nvPr>
        </p:nvSpPr>
        <p:spPr>
          <a:xfrm>
            <a:off x="2866371" y="12010939"/>
            <a:ext cx="18651259" cy="584775"/>
          </a:xfrm>
        </p:spPr>
        <p:txBody>
          <a:bodyPr/>
          <a:lstStyle/>
          <a:p>
            <a:endParaRPr lang="zh-CN" altLang="en-US" dirty="0"/>
          </a:p>
        </p:txBody>
      </p:sp>
    </p:spTree>
    <p:extLst>
      <p:ext uri="{BB962C8B-B14F-4D97-AF65-F5344CB8AC3E}">
        <p14:creationId xmlns:p14="http://schemas.microsoft.com/office/powerpoint/2010/main" val="183415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推广方案</a:t>
            </a:r>
          </a:p>
        </p:txBody>
      </p:sp>
      <p:sp>
        <p:nvSpPr>
          <p:cNvPr id="10" name="文本框 9">
            <a:extLst>
              <a:ext uri="{FF2B5EF4-FFF2-40B4-BE49-F238E27FC236}">
                <a16:creationId xmlns:a16="http://schemas.microsoft.com/office/drawing/2014/main" id="{92CFA8C5-83EC-184A-8C01-6E1E3D554BDA}"/>
              </a:ext>
            </a:extLst>
          </p:cNvPr>
          <p:cNvSpPr txBox="1"/>
          <p:nvPr/>
        </p:nvSpPr>
        <p:spPr>
          <a:xfrm>
            <a:off x="2772697" y="4247972"/>
            <a:ext cx="2561120" cy="661538"/>
          </a:xfrm>
          <a:prstGeom prst="rect">
            <a:avLst/>
          </a:prstGeom>
          <a:noFill/>
        </p:spPr>
        <p:txBody>
          <a:bodyPr wrap="square">
            <a:spAutoFit/>
          </a:bodyPr>
          <a:lstStyle/>
          <a:p>
            <a:r>
              <a:rPr lang="zh-CN" altLang="en-US" sz="3600" dirty="0">
                <a:solidFill>
                  <a:srgbClr val="FFBB58"/>
                </a:solidFill>
              </a:rPr>
              <a:t>线上渠道</a:t>
            </a:r>
          </a:p>
        </p:txBody>
      </p:sp>
      <p:sp>
        <p:nvSpPr>
          <p:cNvPr id="11" name="文本框 10">
            <a:extLst>
              <a:ext uri="{FF2B5EF4-FFF2-40B4-BE49-F238E27FC236}">
                <a16:creationId xmlns:a16="http://schemas.microsoft.com/office/drawing/2014/main" id="{C41BB7C9-529E-2F48-9AAB-2F17C9288C7E}"/>
              </a:ext>
            </a:extLst>
          </p:cNvPr>
          <p:cNvSpPr txBox="1"/>
          <p:nvPr/>
        </p:nvSpPr>
        <p:spPr>
          <a:xfrm>
            <a:off x="2772697" y="5544129"/>
            <a:ext cx="15163800" cy="2554545"/>
          </a:xfrm>
          <a:prstGeom prst="rect">
            <a:avLst/>
          </a:prstGeom>
          <a:noFill/>
        </p:spPr>
        <p:txBody>
          <a:bodyPr wrap="square">
            <a:spAutoFit/>
          </a:bodyPr>
          <a:lstStyle/>
          <a:p>
            <a:r>
              <a:rPr lang="zh-CN" altLang="en-US" sz="3200" dirty="0">
                <a:solidFill>
                  <a:schemeClr val="accent1"/>
                </a:solidFill>
              </a:rPr>
              <a:t>基础上线</a:t>
            </a:r>
            <a:r>
              <a:rPr lang="zh-CN" altLang="en-US" sz="3200" dirty="0"/>
              <a:t>：各大下载市场、应用商店、大平台、下载站的覆盖Android版本发布渠道</a:t>
            </a:r>
          </a:p>
          <a:p>
            <a:endParaRPr lang="zh-CN" altLang="en-US" sz="3200" dirty="0"/>
          </a:p>
          <a:p>
            <a:r>
              <a:rPr lang="zh-CN" altLang="en-US" sz="3200" dirty="0">
                <a:solidFill>
                  <a:schemeClr val="accent1"/>
                </a:solidFill>
              </a:rPr>
              <a:t>应用商店：</a:t>
            </a:r>
            <a:r>
              <a:rPr lang="zh-CN" altLang="en-US" sz="3200" dirty="0"/>
              <a:t>geogle商店、小米商城、魅族商店、oppo应用商店、华为应用商店等。</a:t>
            </a:r>
          </a:p>
          <a:p>
            <a:endParaRPr lang="zh-CN" altLang="en-US" sz="3200" dirty="0"/>
          </a:p>
          <a:p>
            <a:r>
              <a:rPr lang="zh-CN" altLang="en-US" sz="3200" dirty="0">
                <a:solidFill>
                  <a:schemeClr val="accent1"/>
                </a:solidFill>
              </a:rPr>
              <a:t>客户端：</a:t>
            </a:r>
            <a:r>
              <a:rPr lang="zh-CN" altLang="en-US" sz="3200" dirty="0"/>
              <a:t>豌豆荚手机精灵、91手机助手、360软件管家等。</a:t>
            </a:r>
          </a:p>
        </p:txBody>
      </p:sp>
      <p:sp>
        <p:nvSpPr>
          <p:cNvPr id="12" name="文本框 11">
            <a:extLst>
              <a:ext uri="{FF2B5EF4-FFF2-40B4-BE49-F238E27FC236}">
                <a16:creationId xmlns:a16="http://schemas.microsoft.com/office/drawing/2014/main" id="{BBD85F99-162F-E247-9BDE-A8790B3C81A0}"/>
              </a:ext>
            </a:extLst>
          </p:cNvPr>
          <p:cNvSpPr txBox="1"/>
          <p:nvPr/>
        </p:nvSpPr>
        <p:spPr>
          <a:xfrm>
            <a:off x="2772697" y="8733293"/>
            <a:ext cx="2561120" cy="661538"/>
          </a:xfrm>
          <a:prstGeom prst="rect">
            <a:avLst/>
          </a:prstGeom>
          <a:noFill/>
        </p:spPr>
        <p:txBody>
          <a:bodyPr wrap="square">
            <a:spAutoFit/>
          </a:bodyPr>
          <a:lstStyle/>
          <a:p>
            <a:r>
              <a:rPr lang="zh-CN" altLang="en-US" sz="3600" dirty="0">
                <a:solidFill>
                  <a:srgbClr val="FFBB58"/>
                </a:solidFill>
              </a:rPr>
              <a:t>线下渠道</a:t>
            </a:r>
          </a:p>
        </p:txBody>
      </p:sp>
      <p:sp>
        <p:nvSpPr>
          <p:cNvPr id="13" name="文本框 12">
            <a:extLst>
              <a:ext uri="{FF2B5EF4-FFF2-40B4-BE49-F238E27FC236}">
                <a16:creationId xmlns:a16="http://schemas.microsoft.com/office/drawing/2014/main" id="{B43CFC31-D861-C745-9329-268BC7DD7851}"/>
              </a:ext>
            </a:extLst>
          </p:cNvPr>
          <p:cNvSpPr txBox="1"/>
          <p:nvPr/>
        </p:nvSpPr>
        <p:spPr>
          <a:xfrm>
            <a:off x="2772697" y="10029450"/>
            <a:ext cx="12192000" cy="584775"/>
          </a:xfrm>
          <a:prstGeom prst="rect">
            <a:avLst/>
          </a:prstGeom>
          <a:noFill/>
        </p:spPr>
        <p:txBody>
          <a:bodyPr wrap="square">
            <a:spAutoFit/>
          </a:bodyPr>
          <a:lstStyle/>
          <a:p>
            <a:r>
              <a:rPr lang="zh-CN" altLang="en-US" sz="3200" dirty="0"/>
              <a:t>采用免费用户通过邀请新用户注册可解锁高级功能的模式</a:t>
            </a:r>
          </a:p>
        </p:txBody>
      </p:sp>
    </p:spTree>
    <p:extLst>
      <p:ext uri="{BB962C8B-B14F-4D97-AF65-F5344CB8AC3E}">
        <p14:creationId xmlns:p14="http://schemas.microsoft.com/office/powerpoint/2010/main" val="17543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išļîḋê"/>
        <p:cNvGrpSpPr/>
        <p:nvPr/>
      </p:nvGrpSpPr>
      <p:grpSpPr>
        <a:xfrm>
          <a:off x="0" y="0"/>
          <a:ext cx="0" cy="0"/>
          <a:chOff x="0" y="0"/>
          <a:chExt cx="0" cy="0"/>
        </a:xfrm>
      </p:grpSpPr>
      <p:grpSp>
        <p:nvGrpSpPr>
          <p:cNvPr id="205" name="íSļíḍe"/>
          <p:cNvGrpSpPr/>
          <p:nvPr/>
        </p:nvGrpSpPr>
        <p:grpSpPr>
          <a:xfrm>
            <a:off x="1892863" y="4880599"/>
            <a:ext cx="6398306" cy="3701506"/>
            <a:chOff x="2326251" y="4880599"/>
            <a:chExt cx="6398306" cy="3701506"/>
          </a:xfrm>
        </p:grpSpPr>
        <p:sp>
          <p:nvSpPr>
            <p:cNvPr id="206" name="îsľîdê"/>
            <p:cNvSpPr txBox="1"/>
            <p:nvPr/>
          </p:nvSpPr>
          <p:spPr>
            <a:xfrm>
              <a:off x="2326251" y="4880599"/>
              <a:ext cx="6398306" cy="2527300"/>
            </a:xfrm>
            <a:prstGeom prst="rect">
              <a:avLst/>
            </a:prstGeom>
          </p:spPr>
          <p:txBody>
            <a:bodyPr vert="horz" rtlCol="0" anchor="t" anchorCtr="0">
              <a:noAutofit/>
            </a:bodyPr>
            <a:lstStyle/>
            <a:p>
              <a:pPr algn="l">
                <a:lnSpc>
                  <a:spcPct val="100000"/>
                </a:lnSpc>
              </a:pPr>
              <a:r>
                <a:rPr lang="zh-CN" sz="16600" b="1" i="0" dirty="0">
                  <a:solidFill>
                    <a:schemeClr val="accent2"/>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b="1"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207" name="îS1iḍè"/>
            <p:cNvSpPr txBox="1"/>
            <p:nvPr/>
          </p:nvSpPr>
          <p:spPr>
            <a:xfrm>
              <a:off x="2509245" y="7388305"/>
              <a:ext cx="6215312" cy="1193800"/>
            </a:xfrm>
            <a:prstGeom prst="rect">
              <a:avLst/>
            </a:prstGeom>
          </p:spPr>
          <p:txBody>
            <a:bodyPr vert="horz" rtlCol="0" anchor="t" anchorCtr="0">
              <a:noAutofit/>
            </a:bodyPr>
            <a:lstStyle/>
            <a:p>
              <a:pPr algn="l">
                <a:lnSpc>
                  <a:spcPct val="100000"/>
                </a:lnSpc>
              </a:pPr>
              <a:r>
                <a:rPr lang="zh-CN" sz="7800" b="0" i="0" dirty="0">
                  <a:solidFill>
                    <a:schemeClr val="accent2"/>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a:extLst>
              <a:ext uri="{FF2B5EF4-FFF2-40B4-BE49-F238E27FC236}">
                <a16:creationId xmlns:a16="http://schemas.microsoft.com/office/drawing/2014/main" id="{48244180-A1AD-464D-AEF3-4022FBED2CD1}"/>
              </a:ext>
            </a:extLst>
          </p:cNvPr>
          <p:cNvGrpSpPr/>
          <p:nvPr/>
        </p:nvGrpSpPr>
        <p:grpSpPr>
          <a:xfrm>
            <a:off x="9904444" y="686198"/>
            <a:ext cx="12839702" cy="12616871"/>
            <a:chOff x="9672982" y="1668563"/>
            <a:chExt cx="12839702" cy="12616871"/>
          </a:xfrm>
        </p:grpSpPr>
        <p:sp>
          <p:nvSpPr>
            <p:cNvPr id="25" name="ísľïde">
              <a:extLst>
                <a:ext uri="{FF2B5EF4-FFF2-40B4-BE49-F238E27FC236}">
                  <a16:creationId xmlns:a16="http://schemas.microsoft.com/office/drawing/2014/main" id="{98E88273-9168-49AE-832F-2364AB375893}"/>
                </a:ext>
              </a:extLst>
            </p:cNvPr>
            <p:cNvSpPr txBox="1"/>
            <p:nvPr/>
          </p:nvSpPr>
          <p:spPr>
            <a:xfrm>
              <a:off x="9672982" y="1668563"/>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2010" name="íşlîḑê"/>
            <p:cNvSpPr txBox="1"/>
            <p:nvPr/>
          </p:nvSpPr>
          <p:spPr>
            <a:xfrm>
              <a:off x="10521983" y="2183915"/>
              <a:ext cx="3392019" cy="861774"/>
            </a:xfrm>
            <a:prstGeom prst="rect">
              <a:avLst/>
            </a:prstGeom>
          </p:spPr>
          <p:txBody>
            <a:bodyPr vert="horz" wrap="none" rtlCol="0" anchor="t" anchorCtr="0">
              <a:spAutoFit/>
            </a:bodyPr>
            <a:lstStyle/>
            <a:p>
              <a:pPr>
                <a:lnSpc>
                  <a:spcPct val="100000"/>
                </a:lnSpc>
              </a:pPr>
              <a:r>
                <a:rPr 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ONE</a:t>
              </a:r>
              <a:endParaRPr lang="zh-CN" altLang="en-US"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11" name="í$ḻîḋé"/>
            <p:cNvSpPr txBox="1"/>
            <p:nvPr/>
          </p:nvSpPr>
          <p:spPr>
            <a:xfrm>
              <a:off x="16279332" y="2078582"/>
              <a:ext cx="5929828" cy="1354217"/>
            </a:xfrm>
            <a:prstGeom prst="rect">
              <a:avLst/>
            </a:prstGeom>
          </p:spPr>
          <p:txBody>
            <a:bodyPr vert="horz" wrap="none" rtlCol="0" anchor="t" anchorCtr="0">
              <a:spAutoFit/>
            </a:bodyPr>
            <a:lstStyle/>
            <a:p>
              <a:r>
                <a:rPr lang="zh-CN" altLang="en-US" sz="6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项目可行性报告</a:t>
              </a:r>
            </a:p>
            <a:p>
              <a:endPar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íṥľïḓê">
              <a:extLst>
                <a:ext uri="{FF2B5EF4-FFF2-40B4-BE49-F238E27FC236}">
                  <a16:creationId xmlns:a16="http://schemas.microsoft.com/office/drawing/2014/main" id="{B62F8AB3-C9F9-4E77-A669-4D13D6BD40BD}"/>
                </a:ext>
              </a:extLst>
            </p:cNvPr>
            <p:cNvSpPr txBox="1"/>
            <p:nvPr/>
          </p:nvSpPr>
          <p:spPr>
            <a:xfrm>
              <a:off x="9672982" y="4349661"/>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29" name="íSľïḍê">
              <a:extLst>
                <a:ext uri="{FF2B5EF4-FFF2-40B4-BE49-F238E27FC236}">
                  <a16:creationId xmlns:a16="http://schemas.microsoft.com/office/drawing/2014/main" id="{532ACD2E-2474-4A1E-809B-647ECECEC52A}"/>
                </a:ext>
              </a:extLst>
            </p:cNvPr>
            <p:cNvSpPr txBox="1"/>
            <p:nvPr/>
          </p:nvSpPr>
          <p:spPr>
            <a:xfrm>
              <a:off x="10521983" y="4865013"/>
              <a:ext cx="3486212"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TWO</a:t>
              </a:r>
            </a:p>
          </p:txBody>
        </p:sp>
        <p:sp>
          <p:nvSpPr>
            <p:cNvPr id="30" name="íŝ1iḓè">
              <a:extLst>
                <a:ext uri="{FF2B5EF4-FFF2-40B4-BE49-F238E27FC236}">
                  <a16:creationId xmlns:a16="http://schemas.microsoft.com/office/drawing/2014/main" id="{C642042E-113E-4056-9E72-F563CF1BC271}"/>
                </a:ext>
              </a:extLst>
            </p:cNvPr>
            <p:cNvSpPr txBox="1"/>
            <p:nvPr/>
          </p:nvSpPr>
          <p:spPr>
            <a:xfrm>
              <a:off x="16196272" y="4757291"/>
              <a:ext cx="5929828" cy="1077218"/>
            </a:xfrm>
            <a:prstGeom prst="rect">
              <a:avLst/>
            </a:prstGeom>
          </p:spPr>
          <p:txBody>
            <a:bodyPr vert="horz" wrap="none" rtlCol="0" anchor="t" anchorCtr="0">
              <a:spAutoFit/>
            </a:bodyPr>
            <a:lstStyle/>
            <a:p>
              <a:pPr>
                <a:lnSpc>
                  <a:spcPct val="100000"/>
                </a:lnSpc>
              </a:pPr>
              <a:r>
                <a:rPr lang="zh-CN" altLang="en-US" sz="6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产品定位及目标</a:t>
              </a:r>
              <a:endPar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ïşľidé">
              <a:extLst>
                <a:ext uri="{FF2B5EF4-FFF2-40B4-BE49-F238E27FC236}">
                  <a16:creationId xmlns:a16="http://schemas.microsoft.com/office/drawing/2014/main" id="{B05A1C3C-200E-4121-B975-5D9B275056A5}"/>
                </a:ext>
              </a:extLst>
            </p:cNvPr>
            <p:cNvSpPr txBox="1"/>
            <p:nvPr/>
          </p:nvSpPr>
          <p:spPr>
            <a:xfrm>
              <a:off x="9672982" y="7030759"/>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33" name="işlíḑè">
              <a:extLst>
                <a:ext uri="{FF2B5EF4-FFF2-40B4-BE49-F238E27FC236}">
                  <a16:creationId xmlns:a16="http://schemas.microsoft.com/office/drawing/2014/main" id="{7226F8AC-7765-4D56-9110-9BBFD3E73D3B}"/>
                </a:ext>
              </a:extLst>
            </p:cNvPr>
            <p:cNvSpPr txBox="1"/>
            <p:nvPr/>
          </p:nvSpPr>
          <p:spPr>
            <a:xfrm>
              <a:off x="10521983" y="7546111"/>
              <a:ext cx="4164282"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THREE</a:t>
              </a:r>
            </a:p>
          </p:txBody>
        </p:sp>
        <p:sp>
          <p:nvSpPr>
            <p:cNvPr id="34" name="îṩlíḋè">
              <a:extLst>
                <a:ext uri="{FF2B5EF4-FFF2-40B4-BE49-F238E27FC236}">
                  <a16:creationId xmlns:a16="http://schemas.microsoft.com/office/drawing/2014/main" id="{64441696-EDDD-4211-B76D-06C3EFEEA321}"/>
                </a:ext>
              </a:extLst>
            </p:cNvPr>
            <p:cNvSpPr txBox="1"/>
            <p:nvPr/>
          </p:nvSpPr>
          <p:spPr>
            <a:xfrm>
              <a:off x="16196272" y="7438389"/>
              <a:ext cx="5929828" cy="1077218"/>
            </a:xfrm>
            <a:prstGeom prst="rect">
              <a:avLst/>
            </a:prstGeom>
          </p:spPr>
          <p:txBody>
            <a:bodyPr vert="horz" wrap="none" rtlCol="0" anchor="t" anchorCtr="0">
              <a:spAutoFit/>
            </a:bodyPr>
            <a:lstStyle/>
            <a:p>
              <a:pPr>
                <a:lnSpc>
                  <a:spcPct val="100000"/>
                </a:lnSpc>
              </a:pPr>
              <a:r>
                <a:rPr lang="zh-CN" altLang="en-US" sz="6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产品内容总策划</a:t>
              </a:r>
              <a:endPar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ïşľidé">
              <a:extLst>
                <a:ext uri="{FF2B5EF4-FFF2-40B4-BE49-F238E27FC236}">
                  <a16:creationId xmlns:a16="http://schemas.microsoft.com/office/drawing/2014/main" id="{7235A36D-665D-8942-A4EE-9CBA7DDCD23E}"/>
                </a:ext>
              </a:extLst>
            </p:cNvPr>
            <p:cNvSpPr txBox="1"/>
            <p:nvPr/>
          </p:nvSpPr>
          <p:spPr>
            <a:xfrm>
              <a:off x="9672982" y="9711857"/>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19" name="işlíḑè">
              <a:extLst>
                <a:ext uri="{FF2B5EF4-FFF2-40B4-BE49-F238E27FC236}">
                  <a16:creationId xmlns:a16="http://schemas.microsoft.com/office/drawing/2014/main" id="{28C9947A-F467-5F4C-AABE-6B53CCB910C3}"/>
                </a:ext>
              </a:extLst>
            </p:cNvPr>
            <p:cNvSpPr txBox="1"/>
            <p:nvPr/>
          </p:nvSpPr>
          <p:spPr>
            <a:xfrm>
              <a:off x="10521983" y="10227209"/>
              <a:ext cx="3818418"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FOUR</a:t>
              </a:r>
            </a:p>
          </p:txBody>
        </p:sp>
        <p:sp>
          <p:nvSpPr>
            <p:cNvPr id="20" name="îṩlíḋè">
              <a:extLst>
                <a:ext uri="{FF2B5EF4-FFF2-40B4-BE49-F238E27FC236}">
                  <a16:creationId xmlns:a16="http://schemas.microsoft.com/office/drawing/2014/main" id="{7253DEFE-2405-7F49-B6C9-7DC54FB1C962}"/>
                </a:ext>
              </a:extLst>
            </p:cNvPr>
            <p:cNvSpPr txBox="1"/>
            <p:nvPr/>
          </p:nvSpPr>
          <p:spPr>
            <a:xfrm>
              <a:off x="17017009" y="10119487"/>
              <a:ext cx="5109091" cy="1077218"/>
            </a:xfrm>
            <a:prstGeom prst="rect">
              <a:avLst/>
            </a:prstGeom>
          </p:spPr>
          <p:txBody>
            <a:bodyPr vert="horz" wrap="none" rtlCol="0" anchor="t" anchorCtr="0">
              <a:spAutoFit/>
            </a:bodyPr>
            <a:lstStyle/>
            <a:p>
              <a:pPr>
                <a:lnSpc>
                  <a:spcPct val="100000"/>
                </a:lnSpc>
              </a:pPr>
              <a:r>
                <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rPr>
                <a:t>技术解决方案</a:t>
              </a:r>
            </a:p>
          </p:txBody>
        </p:sp>
        <p:sp>
          <p:nvSpPr>
            <p:cNvPr id="21" name="ïşľidé">
              <a:extLst>
                <a:ext uri="{FF2B5EF4-FFF2-40B4-BE49-F238E27FC236}">
                  <a16:creationId xmlns:a16="http://schemas.microsoft.com/office/drawing/2014/main" id="{063FF8FB-4458-6D48-B8BE-46EA9F119085}"/>
                </a:ext>
              </a:extLst>
            </p:cNvPr>
            <p:cNvSpPr txBox="1"/>
            <p:nvPr/>
          </p:nvSpPr>
          <p:spPr>
            <a:xfrm>
              <a:off x="9672982" y="12392955"/>
              <a:ext cx="12839702" cy="1892479"/>
            </a:xfrm>
            <a:prstGeom prst="roundRect">
              <a:avLst>
                <a:gd name="adj" fmla="val 12593"/>
              </a:avLst>
            </a:prstGeom>
            <a:solidFill>
              <a:schemeClr val="accent4"/>
            </a:solidFill>
            <a:ln>
              <a:noFill/>
            </a:ln>
            <a:effectLst>
              <a:outerShdw blurRad="939800" dist="508000" dir="3360000" algn="ctr" rotWithShape="0">
                <a:schemeClr val="accent1">
                  <a:lumMod val="50000"/>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sym typeface="Arial" panose="020B0604020202020204" pitchFamily="34" charset="0"/>
              </a:endParaRPr>
            </a:p>
          </p:txBody>
        </p:sp>
        <p:sp>
          <p:nvSpPr>
            <p:cNvPr id="22" name="işlíḑè">
              <a:extLst>
                <a:ext uri="{FF2B5EF4-FFF2-40B4-BE49-F238E27FC236}">
                  <a16:creationId xmlns:a16="http://schemas.microsoft.com/office/drawing/2014/main" id="{5C78506B-B25A-5A47-9FFC-1A32154955A1}"/>
                </a:ext>
              </a:extLst>
            </p:cNvPr>
            <p:cNvSpPr txBox="1"/>
            <p:nvPr/>
          </p:nvSpPr>
          <p:spPr>
            <a:xfrm>
              <a:off x="10521983" y="12908307"/>
              <a:ext cx="3427285" cy="861774"/>
            </a:xfrm>
            <a:prstGeom prst="rect">
              <a:avLst/>
            </a:prstGeom>
          </p:spPr>
          <p:txBody>
            <a:bodyPr vert="horz" wrap="none" rtlCol="0" anchor="t" anchorCtr="0">
              <a:spAutoFit/>
            </a:bodyPr>
            <a:lstStyle/>
            <a:p>
              <a:pPr>
                <a:lnSpc>
                  <a:spcPct val="100000"/>
                </a:lnSpc>
              </a:pPr>
              <a:r>
                <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rPr>
                <a:t>PART </a:t>
              </a:r>
              <a:r>
                <a:rPr lang="en-GB" altLang="zh-CN" sz="5000" dirty="0">
                  <a:solidFill>
                    <a:schemeClr val="accent1"/>
                  </a:solidFill>
                  <a:latin typeface="Arial" panose="020B0604020202020204" pitchFamily="34" charset="0"/>
                  <a:ea typeface="微软雅黑" panose="020B0503020204020204" pitchFamily="34" charset="-122"/>
                  <a:sym typeface="Arial" panose="020B0604020202020204" pitchFamily="34" charset="0"/>
                </a:rPr>
                <a:t>FIVE</a:t>
              </a:r>
              <a:endParaRPr lang="en-GB" altLang="zh-CN" sz="5000" b="0" i="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îṩlíḋè">
              <a:extLst>
                <a:ext uri="{FF2B5EF4-FFF2-40B4-BE49-F238E27FC236}">
                  <a16:creationId xmlns:a16="http://schemas.microsoft.com/office/drawing/2014/main" id="{763D0119-05DA-3C44-9023-7F027E1DFB89}"/>
                </a:ext>
              </a:extLst>
            </p:cNvPr>
            <p:cNvSpPr txBox="1"/>
            <p:nvPr/>
          </p:nvSpPr>
          <p:spPr>
            <a:xfrm>
              <a:off x="18658484" y="12716803"/>
              <a:ext cx="3467616" cy="1077218"/>
            </a:xfrm>
            <a:prstGeom prst="rect">
              <a:avLst/>
            </a:prstGeom>
          </p:spPr>
          <p:txBody>
            <a:bodyPr vert="horz" wrap="none" rtlCol="0" anchor="t" anchorCtr="0">
              <a:spAutoFit/>
            </a:bodyPr>
            <a:lstStyle/>
            <a:p>
              <a:pPr>
                <a:lnSpc>
                  <a:spcPct val="100000"/>
                </a:lnSpc>
              </a:pPr>
              <a:r>
                <a:rPr lang="zh-CN" altLang="en-US" sz="6400" b="1" i="0" dirty="0">
                  <a:solidFill>
                    <a:schemeClr val="accent1"/>
                  </a:solidFill>
                  <a:latin typeface="Arial" panose="020B0604020202020204" pitchFamily="34" charset="0"/>
                  <a:ea typeface="微软雅黑" panose="020B0503020204020204" pitchFamily="34" charset="-122"/>
                  <a:sym typeface="Arial" panose="020B0604020202020204" pitchFamily="34" charset="0"/>
                </a:rPr>
                <a:t>推广方案</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isḷîdé"/>
        <p:cNvGrpSpPr/>
        <p:nvPr/>
      </p:nvGrpSpPr>
      <p:grpSpPr>
        <a:xfrm>
          <a:off x="0" y="0"/>
          <a:ext cx="0" cy="0"/>
          <a:chOff x="0" y="0"/>
          <a:chExt cx="0" cy="0"/>
        </a:xfrm>
      </p:grpSpPr>
      <p:sp>
        <p:nvSpPr>
          <p:cNvPr id="2" name="ïṣḻíďê">
            <a:extLst>
              <a:ext uri="{FF2B5EF4-FFF2-40B4-BE49-F238E27FC236}">
                <a16:creationId xmlns:a16="http://schemas.microsoft.com/office/drawing/2014/main" id="{5F8A9F91-A4B4-48F8-86F3-1327BCDF9A22}"/>
              </a:ext>
            </a:extLst>
          </p:cNvPr>
          <p:cNvSpPr>
            <a:spLocks noGrp="1"/>
          </p:cNvSpPr>
          <p:nvPr>
            <p:ph type="body" sz="quarter" idx="10"/>
          </p:nvPr>
        </p:nvSpPr>
        <p:spPr>
          <a:xfrm>
            <a:off x="2772697" y="889024"/>
            <a:ext cx="20269566" cy="1200329"/>
          </a:xfrm>
        </p:spPr>
        <p:txBody>
          <a:bodyPr/>
          <a:lstStyle/>
          <a:p>
            <a:r>
              <a:rPr lang="zh-CN" altLang="en-US" dirty="0"/>
              <a:t>产品运营阶段</a:t>
            </a:r>
          </a:p>
        </p:txBody>
      </p:sp>
      <p:sp>
        <p:nvSpPr>
          <p:cNvPr id="10" name="文本框 9">
            <a:extLst>
              <a:ext uri="{FF2B5EF4-FFF2-40B4-BE49-F238E27FC236}">
                <a16:creationId xmlns:a16="http://schemas.microsoft.com/office/drawing/2014/main" id="{92CFA8C5-83EC-184A-8C01-6E1E3D554BDA}"/>
              </a:ext>
            </a:extLst>
          </p:cNvPr>
          <p:cNvSpPr txBox="1"/>
          <p:nvPr/>
        </p:nvSpPr>
        <p:spPr>
          <a:xfrm>
            <a:off x="2772697" y="4247972"/>
            <a:ext cx="2561120" cy="661538"/>
          </a:xfrm>
          <a:prstGeom prst="rect">
            <a:avLst/>
          </a:prstGeom>
          <a:noFill/>
        </p:spPr>
        <p:txBody>
          <a:bodyPr wrap="square">
            <a:spAutoFit/>
          </a:bodyPr>
          <a:lstStyle/>
          <a:p>
            <a:r>
              <a:rPr lang="zh-CN" altLang="en-US" sz="3600" dirty="0">
                <a:solidFill>
                  <a:srgbClr val="FFBB58"/>
                </a:solidFill>
              </a:rPr>
              <a:t>种子期</a:t>
            </a:r>
          </a:p>
        </p:txBody>
      </p:sp>
      <p:sp>
        <p:nvSpPr>
          <p:cNvPr id="11" name="文本框 10">
            <a:extLst>
              <a:ext uri="{FF2B5EF4-FFF2-40B4-BE49-F238E27FC236}">
                <a16:creationId xmlns:a16="http://schemas.microsoft.com/office/drawing/2014/main" id="{C41BB7C9-529E-2F48-9AAB-2F17C9288C7E}"/>
              </a:ext>
            </a:extLst>
          </p:cNvPr>
          <p:cNvSpPr txBox="1"/>
          <p:nvPr/>
        </p:nvSpPr>
        <p:spPr>
          <a:xfrm>
            <a:off x="2772696" y="5544129"/>
            <a:ext cx="19249103" cy="2554545"/>
          </a:xfrm>
          <a:prstGeom prst="rect">
            <a:avLst/>
          </a:prstGeom>
          <a:noFill/>
        </p:spPr>
        <p:txBody>
          <a:bodyPr wrap="square">
            <a:spAutoFit/>
          </a:bodyPr>
          <a:lstStyle/>
          <a:p>
            <a:r>
              <a:rPr lang="zh-CN" altLang="en-US" sz="3200" dirty="0">
                <a:solidFill>
                  <a:schemeClr val="accent1"/>
                </a:solidFill>
              </a:rPr>
              <a:t>主要目的在于收集用户行为数据，与产品设计时的用户模型做对比，有目的性调优。</a:t>
            </a:r>
          </a:p>
          <a:p>
            <a:endParaRPr lang="zh-CN" altLang="en-US" sz="3200" dirty="0">
              <a:solidFill>
                <a:schemeClr val="accent1"/>
              </a:solidFill>
            </a:endParaRPr>
          </a:p>
          <a:p>
            <a:r>
              <a:rPr lang="zh-CN" altLang="en-US" sz="3200" dirty="0">
                <a:solidFill>
                  <a:schemeClr val="accent1"/>
                </a:solidFill>
              </a:rPr>
              <a:t>主要关注数据有：页面路径转化，按钮点击，启动次数，启动时间段，停留时长等。</a:t>
            </a:r>
          </a:p>
          <a:p>
            <a:endParaRPr lang="zh-CN" altLang="en-US" sz="3200" dirty="0">
              <a:solidFill>
                <a:schemeClr val="accent1"/>
              </a:solidFill>
            </a:endParaRPr>
          </a:p>
          <a:p>
            <a:r>
              <a:rPr lang="zh-CN" altLang="en-US" sz="3200" dirty="0">
                <a:solidFill>
                  <a:schemeClr val="accent1"/>
                </a:solidFill>
              </a:rPr>
              <a:t>这个阶段数据量不求大，但求真实，用户来源的话，可以先做免费渠道，如果能有一些首发资源更好了。</a:t>
            </a:r>
            <a:endParaRPr lang="zh-CN" altLang="en-US" sz="3200" dirty="0"/>
          </a:p>
        </p:txBody>
      </p:sp>
      <p:sp>
        <p:nvSpPr>
          <p:cNvPr id="12" name="文本框 11">
            <a:extLst>
              <a:ext uri="{FF2B5EF4-FFF2-40B4-BE49-F238E27FC236}">
                <a16:creationId xmlns:a16="http://schemas.microsoft.com/office/drawing/2014/main" id="{BBD85F99-162F-E247-9BDE-A8790B3C81A0}"/>
              </a:ext>
            </a:extLst>
          </p:cNvPr>
          <p:cNvSpPr txBox="1"/>
          <p:nvPr/>
        </p:nvSpPr>
        <p:spPr>
          <a:xfrm>
            <a:off x="2772697" y="8733293"/>
            <a:ext cx="2561120" cy="661538"/>
          </a:xfrm>
          <a:prstGeom prst="rect">
            <a:avLst/>
          </a:prstGeom>
          <a:noFill/>
        </p:spPr>
        <p:txBody>
          <a:bodyPr wrap="square">
            <a:spAutoFit/>
          </a:bodyPr>
          <a:lstStyle/>
          <a:p>
            <a:r>
              <a:rPr lang="zh-CN" altLang="en-US" sz="3600" dirty="0">
                <a:solidFill>
                  <a:srgbClr val="FFBB58"/>
                </a:solidFill>
              </a:rPr>
              <a:t>推广期</a:t>
            </a:r>
          </a:p>
        </p:txBody>
      </p:sp>
      <p:sp>
        <p:nvSpPr>
          <p:cNvPr id="13" name="文本框 12">
            <a:extLst>
              <a:ext uri="{FF2B5EF4-FFF2-40B4-BE49-F238E27FC236}">
                <a16:creationId xmlns:a16="http://schemas.microsoft.com/office/drawing/2014/main" id="{B43CFC31-D861-C745-9329-268BC7DD7851}"/>
              </a:ext>
            </a:extLst>
          </p:cNvPr>
          <p:cNvSpPr txBox="1"/>
          <p:nvPr/>
        </p:nvSpPr>
        <p:spPr>
          <a:xfrm>
            <a:off x="2772697" y="10029450"/>
            <a:ext cx="12192000" cy="1569660"/>
          </a:xfrm>
          <a:prstGeom prst="rect">
            <a:avLst/>
          </a:prstGeom>
          <a:noFill/>
        </p:spPr>
        <p:txBody>
          <a:bodyPr wrap="square">
            <a:spAutoFit/>
          </a:bodyPr>
          <a:lstStyle/>
          <a:p>
            <a:r>
              <a:rPr lang="zh-CN" altLang="en-US" sz="3200" dirty="0">
                <a:solidFill>
                  <a:schemeClr val="accent1"/>
                </a:solidFill>
              </a:rPr>
              <a:t>主要目的在于扩大影响，吸收用户。</a:t>
            </a:r>
          </a:p>
          <a:p>
            <a:endParaRPr lang="zh-CN" altLang="en-US" sz="3200" dirty="0">
              <a:solidFill>
                <a:schemeClr val="accent1"/>
              </a:solidFill>
            </a:endParaRPr>
          </a:p>
          <a:p>
            <a:r>
              <a:rPr lang="zh-CN" altLang="en-US" sz="3200" dirty="0">
                <a:solidFill>
                  <a:schemeClr val="accent1"/>
                </a:solidFill>
              </a:rPr>
              <a:t>主要关注数据有：新增，活跃，留存以及渠道数据。</a:t>
            </a:r>
          </a:p>
        </p:txBody>
      </p:sp>
    </p:spTree>
    <p:extLst>
      <p:ext uri="{BB962C8B-B14F-4D97-AF65-F5344CB8AC3E}">
        <p14:creationId xmlns:p14="http://schemas.microsoft.com/office/powerpoint/2010/main" val="119355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íṣḷiḍé"/>
        <p:cNvGrpSpPr/>
        <p:nvPr/>
      </p:nvGrpSpPr>
      <p:grpSpPr>
        <a:xfrm>
          <a:off x="0" y="0"/>
          <a:ext cx="0" cy="0"/>
          <a:chOff x="0" y="0"/>
          <a:chExt cx="0" cy="0"/>
        </a:xfrm>
      </p:grpSpPr>
      <p:sp>
        <p:nvSpPr>
          <p:cNvPr id="6" name="îṩlidê">
            <a:extLst>
              <a:ext uri="{FF2B5EF4-FFF2-40B4-BE49-F238E27FC236}">
                <a16:creationId xmlns:a16="http://schemas.microsoft.com/office/drawing/2014/main" id="{C8AB3F20-E721-4F57-A67C-796E280C4014}"/>
              </a:ext>
            </a:extLst>
          </p:cNvPr>
          <p:cNvSpPr>
            <a:spLocks noGrp="1"/>
          </p:cNvSpPr>
          <p:nvPr>
            <p:ph type="body" sz="quarter" idx="10"/>
          </p:nvPr>
        </p:nvSpPr>
        <p:spPr>
          <a:xfrm>
            <a:off x="10915047" y="2945113"/>
            <a:ext cx="2553904" cy="2646878"/>
          </a:xfrm>
        </p:spPr>
        <p:txBody>
          <a:bodyPr/>
          <a:lstStyle/>
          <a:p>
            <a:r>
              <a:rPr lang="en-GB" dirty="0"/>
              <a:t>01</a:t>
            </a:r>
          </a:p>
        </p:txBody>
      </p:sp>
      <p:sp>
        <p:nvSpPr>
          <p:cNvPr id="12" name="îṩlidê">
            <a:extLst>
              <a:ext uri="{FF2B5EF4-FFF2-40B4-BE49-F238E27FC236}">
                <a16:creationId xmlns:a16="http://schemas.microsoft.com/office/drawing/2014/main" id="{C60308CE-39BB-496B-A1C4-6A758B433498}"/>
              </a:ext>
            </a:extLst>
          </p:cNvPr>
          <p:cNvSpPr>
            <a:spLocks noGrp="1"/>
          </p:cNvSpPr>
          <p:nvPr>
            <p:ph type="body" sz="quarter" idx="11"/>
          </p:nvPr>
        </p:nvSpPr>
        <p:spPr>
          <a:xfrm>
            <a:off x="1235315" y="6838816"/>
            <a:ext cx="21913371" cy="2215991"/>
          </a:xfrm>
        </p:spPr>
        <p:txBody>
          <a:bodyPr/>
          <a:lstStyle/>
          <a:p>
            <a:r>
              <a:rPr lang="en-GB" dirty="0"/>
              <a:t>PART ONE</a:t>
            </a:r>
          </a:p>
        </p:txBody>
      </p:sp>
      <p:sp>
        <p:nvSpPr>
          <p:cNvPr id="13" name="í$ḻïḓè">
            <a:extLst>
              <a:ext uri="{FF2B5EF4-FFF2-40B4-BE49-F238E27FC236}">
                <a16:creationId xmlns:a16="http://schemas.microsoft.com/office/drawing/2014/main" id="{630F926F-B393-454E-B52E-30146A1CD160}"/>
              </a:ext>
            </a:extLst>
          </p:cNvPr>
          <p:cNvSpPr>
            <a:spLocks noGrp="1"/>
          </p:cNvSpPr>
          <p:nvPr>
            <p:ph type="body" sz="quarter" idx="12"/>
          </p:nvPr>
        </p:nvSpPr>
        <p:spPr>
          <a:xfrm>
            <a:off x="6713578" y="7805300"/>
            <a:ext cx="10956846" cy="1938992"/>
          </a:xfrm>
        </p:spPr>
        <p:txBody>
          <a:bodyPr/>
          <a:lstStyle/>
          <a:p>
            <a:r>
              <a:rPr lang="zh-CN" altLang="en-US" dirty="0"/>
              <a:t>项目可行性报告</a:t>
            </a:r>
          </a:p>
        </p:txBody>
      </p:sp>
      <p:sp>
        <p:nvSpPr>
          <p:cNvPr id="14" name="îs1îḑè">
            <a:extLst>
              <a:ext uri="{FF2B5EF4-FFF2-40B4-BE49-F238E27FC236}">
                <a16:creationId xmlns:a16="http://schemas.microsoft.com/office/drawing/2014/main" id="{DD149A62-ADEB-4D53-A0DF-CC7ADA43BE56}"/>
              </a:ext>
            </a:extLst>
          </p:cNvPr>
          <p:cNvSpPr>
            <a:spLocks noGrp="1"/>
          </p:cNvSpPr>
          <p:nvPr>
            <p:ph type="body" sz="quarter" idx="13"/>
          </p:nvPr>
        </p:nvSpPr>
        <p:spPr>
          <a:xfrm>
            <a:off x="2866371" y="12010939"/>
            <a:ext cx="18651259" cy="584775"/>
          </a:xfrm>
        </p:spPr>
        <p:txBody>
          <a:bodyPr/>
          <a:lstStyle/>
          <a:p>
            <a:r>
              <a:rPr lang="zh-CN" altLang="en-US" dirty="0"/>
              <a:t>行业分析，竞争对手或同类产品分析，自身条件分析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行业分析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4270432"/>
            <a:ext cx="19773900" cy="812979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近年来，中国消费者对健康生活的追求持续加强，营养保健产业市场规模也有较高幅度的持续增强。消费者们的生活理念、健康管理行为正在发生变化，结合技术创新、产品与服务模式创新，市场需求也呈现出一些演变趋势。 </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对健康生活的追求导致人们对改善营养摄入产生更多需求。人们健康生活依赖三大支持：合理营养摄入；适当规律运动；良好休息睡眠。当代人健康生活意识的不断提升，使得对如何吃得健康营养也有了更多追求。</a:t>
            </a:r>
            <a:endParaRPr lang="en-US"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在日常饮食中，要想吃得健康，首先人们通过食物成分搭配及量上的控制，来令餐食更有利于健康；此外，通过选择额外服用营养补充剂等保健品来弥补日常餐食中较为缺失的营养成分。</a:t>
            </a:r>
            <a:endParaRPr lang="en-US"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“精准营养”逐渐成为营养健康产业新热点，尤其在</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2020 </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年新冠疫情影响下，全球健康意识普遍增强，个性化营养受到市场热捧。据</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Markets and markets</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研报数据显示，目前，个性化营养市场规模增长势头强劲，预计</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2025</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年将增至</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164</a:t>
            </a:r>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亿美元。</a:t>
            </a:r>
            <a:endPar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68277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香港食物安全中心官网：</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https://</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www.cfs.gov.hk</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sc_chi</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/nutrient/search1.php</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优势：信息来源真实可靠</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缺点：页面简陋，无移动端应用，搜索结果极其模糊，信息筛选成本高</a:t>
            </a:r>
          </a:p>
        </p:txBody>
      </p:sp>
      <p:pic>
        <p:nvPicPr>
          <p:cNvPr id="4" name="图片 3">
            <a:extLst>
              <a:ext uri="{FF2B5EF4-FFF2-40B4-BE49-F238E27FC236}">
                <a16:creationId xmlns:a16="http://schemas.microsoft.com/office/drawing/2014/main" id="{4809074C-6826-2749-8538-42616B8D11A4}"/>
              </a:ext>
            </a:extLst>
          </p:cNvPr>
          <p:cNvPicPr>
            <a:picLocks noChangeAspect="1"/>
          </p:cNvPicPr>
          <p:nvPr/>
        </p:nvPicPr>
        <p:blipFill>
          <a:blip r:embed="rId2"/>
          <a:stretch>
            <a:fillRect/>
          </a:stretch>
        </p:blipFill>
        <p:spPr>
          <a:xfrm>
            <a:off x="2772697" y="4861991"/>
            <a:ext cx="16053751" cy="8282509"/>
          </a:xfrm>
          <a:prstGeom prst="rect">
            <a:avLst/>
          </a:prstGeom>
        </p:spPr>
      </p:pic>
    </p:spTree>
    <p:extLst>
      <p:ext uri="{BB962C8B-B14F-4D97-AF65-F5344CB8AC3E}">
        <p14:creationId xmlns:p14="http://schemas.microsoft.com/office/powerpoint/2010/main" val="2453607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中国营养学会食物营养成分查询平台：</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https://</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fq.chinafcd.org</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优势：成分详细，检索成本低</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缺点：无移动端应用，信息过少，无法记录保存信息</a:t>
            </a:r>
          </a:p>
        </p:txBody>
      </p:sp>
      <p:pic>
        <p:nvPicPr>
          <p:cNvPr id="3" name="图片 2">
            <a:extLst>
              <a:ext uri="{FF2B5EF4-FFF2-40B4-BE49-F238E27FC236}">
                <a16:creationId xmlns:a16="http://schemas.microsoft.com/office/drawing/2014/main" id="{1234E91A-548B-0A44-BBE6-C6073D457DF7}"/>
              </a:ext>
            </a:extLst>
          </p:cNvPr>
          <p:cNvPicPr>
            <a:picLocks noChangeAspect="1"/>
          </p:cNvPicPr>
          <p:nvPr/>
        </p:nvPicPr>
        <p:blipFill>
          <a:blip r:embed="rId2"/>
          <a:stretch>
            <a:fillRect/>
          </a:stretch>
        </p:blipFill>
        <p:spPr>
          <a:xfrm>
            <a:off x="2305050" y="5842000"/>
            <a:ext cx="9956800" cy="5156200"/>
          </a:xfrm>
          <a:prstGeom prst="rect">
            <a:avLst/>
          </a:prstGeom>
        </p:spPr>
      </p:pic>
      <p:pic>
        <p:nvPicPr>
          <p:cNvPr id="5" name="图片 4">
            <a:extLst>
              <a:ext uri="{FF2B5EF4-FFF2-40B4-BE49-F238E27FC236}">
                <a16:creationId xmlns:a16="http://schemas.microsoft.com/office/drawing/2014/main" id="{E69C731E-1BD9-A046-87FD-A8FFE08849F2}"/>
              </a:ext>
            </a:extLst>
          </p:cNvPr>
          <p:cNvPicPr>
            <a:picLocks noChangeAspect="1"/>
          </p:cNvPicPr>
          <p:nvPr/>
        </p:nvPicPr>
        <p:blipFill>
          <a:blip r:embed="rId3"/>
          <a:stretch>
            <a:fillRect/>
          </a:stretch>
        </p:blipFill>
        <p:spPr>
          <a:xfrm>
            <a:off x="12261850" y="5842000"/>
            <a:ext cx="9944100" cy="5207000"/>
          </a:xfrm>
          <a:prstGeom prst="rect">
            <a:avLst/>
          </a:prstGeom>
        </p:spPr>
      </p:pic>
    </p:spTree>
    <p:extLst>
      <p:ext uri="{BB962C8B-B14F-4D97-AF65-F5344CB8AC3E}">
        <p14:creationId xmlns:p14="http://schemas.microsoft.com/office/powerpoint/2010/main" val="4208921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美国农业部网站的食物成分数据库：</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https://</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fdc.nal.usda.gov</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a:t>
            </a:r>
            <a:r>
              <a:rPr lang="en" altLang="zh-CN" sz="3200" dirty="0" err="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ndb</a:t>
            </a:r>
            <a:r>
              <a:rPr lang="en" altLang="zh-CN"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/search/list</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优势：数据多样权威</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缺点：访问困难，许多中国特色产品无法找到，页面信息全英文</a:t>
            </a:r>
          </a:p>
        </p:txBody>
      </p:sp>
      <p:pic>
        <p:nvPicPr>
          <p:cNvPr id="7" name="图片 6">
            <a:extLst>
              <a:ext uri="{FF2B5EF4-FFF2-40B4-BE49-F238E27FC236}">
                <a16:creationId xmlns:a16="http://schemas.microsoft.com/office/drawing/2014/main" id="{BD282E68-9112-D745-AC8C-128AB877FE2E}"/>
              </a:ext>
            </a:extLst>
          </p:cNvPr>
          <p:cNvPicPr>
            <a:picLocks noChangeAspect="1"/>
          </p:cNvPicPr>
          <p:nvPr/>
        </p:nvPicPr>
        <p:blipFill>
          <a:blip r:embed="rId2"/>
          <a:stretch>
            <a:fillRect/>
          </a:stretch>
        </p:blipFill>
        <p:spPr>
          <a:xfrm>
            <a:off x="2305050" y="5090237"/>
            <a:ext cx="15563850" cy="8079703"/>
          </a:xfrm>
          <a:prstGeom prst="rect">
            <a:avLst/>
          </a:prstGeom>
        </p:spPr>
      </p:pic>
    </p:spTree>
    <p:extLst>
      <p:ext uri="{BB962C8B-B14F-4D97-AF65-F5344CB8AC3E}">
        <p14:creationId xmlns:p14="http://schemas.microsoft.com/office/powerpoint/2010/main" val="1913012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ṩ1íḑe"/>
        <p:cNvGrpSpPr/>
        <p:nvPr/>
      </p:nvGrpSpPr>
      <p:grpSpPr>
        <a:xfrm>
          <a:off x="0" y="0"/>
          <a:ext cx="0" cy="0"/>
          <a:chOff x="0" y="0"/>
          <a:chExt cx="0" cy="0"/>
        </a:xfrm>
      </p:grpSpPr>
      <p:sp>
        <p:nvSpPr>
          <p:cNvPr id="2" name="iŝļíḍê">
            <a:extLst>
              <a:ext uri="{FF2B5EF4-FFF2-40B4-BE49-F238E27FC236}">
                <a16:creationId xmlns:a16="http://schemas.microsoft.com/office/drawing/2014/main" id="{5A4B3048-B677-415B-A6A0-91D036FB1AD7}"/>
              </a:ext>
            </a:extLst>
          </p:cNvPr>
          <p:cNvSpPr>
            <a:spLocks noGrp="1"/>
          </p:cNvSpPr>
          <p:nvPr>
            <p:ph type="body" sz="quarter" idx="10"/>
          </p:nvPr>
        </p:nvSpPr>
        <p:spPr>
          <a:xfrm>
            <a:off x="2772697" y="889024"/>
            <a:ext cx="20269566" cy="1200329"/>
          </a:xfrm>
        </p:spPr>
        <p:txBody>
          <a:bodyPr/>
          <a:lstStyle/>
          <a:p>
            <a:r>
              <a:rPr lang="zh-CN" altLang="en-US" dirty="0"/>
              <a:t>竞争对手</a:t>
            </a:r>
            <a:r>
              <a:rPr lang="en-US" altLang="zh-CN" dirty="0"/>
              <a:t>/</a:t>
            </a:r>
            <a:r>
              <a:rPr lang="zh-CN" altLang="en-US" dirty="0"/>
              <a:t>同类型产品分析</a:t>
            </a:r>
          </a:p>
        </p:txBody>
      </p:sp>
      <p:sp>
        <p:nvSpPr>
          <p:cNvPr id="19" name="文本框 18">
            <a:extLst>
              <a:ext uri="{FF2B5EF4-FFF2-40B4-BE49-F238E27FC236}">
                <a16:creationId xmlns:a16="http://schemas.microsoft.com/office/drawing/2014/main" id="{D0804BC7-3990-3B44-AD80-5AC91D8D6CF8}"/>
              </a:ext>
            </a:extLst>
          </p:cNvPr>
          <p:cNvSpPr txBox="1"/>
          <p:nvPr/>
        </p:nvSpPr>
        <p:spPr>
          <a:xfrm>
            <a:off x="2305050" y="2365432"/>
            <a:ext cx="19773900" cy="2220480"/>
          </a:xfrm>
          <a:prstGeom prst="rect">
            <a:avLst/>
          </a:prstGeom>
          <a:noFill/>
        </p:spPr>
        <p:txBody>
          <a:bodyPr wrap="square">
            <a:spAutoFit/>
          </a:bodyPr>
          <a:lstStyle/>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香哈菜谱</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优势：有移动端</a:t>
            </a:r>
          </a:p>
          <a:p>
            <a:pPr>
              <a:lnSpc>
                <a:spcPct val="150000"/>
              </a:lnSpc>
            </a:pPr>
            <a:r>
              <a:rPr lang="zh-CN" altLang="en-US" sz="3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缺点：没有详细的营养信息，无法满足痛点，应用信息过多显得臃肿，广告的出现更是进一步降低了使用体验</a:t>
            </a:r>
          </a:p>
        </p:txBody>
      </p:sp>
      <p:pic>
        <p:nvPicPr>
          <p:cNvPr id="4" name="图片 3">
            <a:extLst>
              <a:ext uri="{FF2B5EF4-FFF2-40B4-BE49-F238E27FC236}">
                <a16:creationId xmlns:a16="http://schemas.microsoft.com/office/drawing/2014/main" id="{6DA3314C-616E-724F-AA66-B468B5957FE5}"/>
              </a:ext>
            </a:extLst>
          </p:cNvPr>
          <p:cNvPicPr>
            <a:picLocks noChangeAspect="1"/>
          </p:cNvPicPr>
          <p:nvPr/>
        </p:nvPicPr>
        <p:blipFill>
          <a:blip r:embed="rId2"/>
          <a:stretch>
            <a:fillRect/>
          </a:stretch>
        </p:blipFill>
        <p:spPr>
          <a:xfrm>
            <a:off x="12192001" y="5014391"/>
            <a:ext cx="4049626" cy="8549209"/>
          </a:xfrm>
          <a:prstGeom prst="rect">
            <a:avLst/>
          </a:prstGeom>
        </p:spPr>
      </p:pic>
      <p:pic>
        <p:nvPicPr>
          <p:cNvPr id="6" name="图片 5">
            <a:extLst>
              <a:ext uri="{FF2B5EF4-FFF2-40B4-BE49-F238E27FC236}">
                <a16:creationId xmlns:a16="http://schemas.microsoft.com/office/drawing/2014/main" id="{438FD55D-B63D-EE4C-AB41-A09ABA1BB8EC}"/>
              </a:ext>
            </a:extLst>
          </p:cNvPr>
          <p:cNvPicPr>
            <a:picLocks noChangeAspect="1"/>
          </p:cNvPicPr>
          <p:nvPr/>
        </p:nvPicPr>
        <p:blipFill>
          <a:blip r:embed="rId3"/>
          <a:stretch>
            <a:fillRect/>
          </a:stretch>
        </p:blipFill>
        <p:spPr>
          <a:xfrm>
            <a:off x="4392386" y="5014391"/>
            <a:ext cx="4071053" cy="8549209"/>
          </a:xfrm>
          <a:prstGeom prst="rect">
            <a:avLst/>
          </a:prstGeom>
        </p:spPr>
      </p:pic>
    </p:spTree>
    <p:extLst>
      <p:ext uri="{BB962C8B-B14F-4D97-AF65-F5344CB8AC3E}">
        <p14:creationId xmlns:p14="http://schemas.microsoft.com/office/powerpoint/2010/main" val="274342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ïṧļíḓe"/>
        <p:cNvGrpSpPr/>
        <p:nvPr/>
      </p:nvGrpSpPr>
      <p:grpSpPr>
        <a:xfrm>
          <a:off x="0" y="0"/>
          <a:ext cx="0" cy="0"/>
          <a:chOff x="0" y="0"/>
          <a:chExt cx="0" cy="0"/>
        </a:xfrm>
      </p:grpSpPr>
      <p:sp>
        <p:nvSpPr>
          <p:cNvPr id="2" name="î$ľídé">
            <a:extLst>
              <a:ext uri="{FF2B5EF4-FFF2-40B4-BE49-F238E27FC236}">
                <a16:creationId xmlns:a16="http://schemas.microsoft.com/office/drawing/2014/main" id="{B396A939-518D-418E-A890-3FEE7B6975C6}"/>
              </a:ext>
            </a:extLst>
          </p:cNvPr>
          <p:cNvSpPr>
            <a:spLocks noGrp="1"/>
          </p:cNvSpPr>
          <p:nvPr>
            <p:ph type="body" sz="quarter" idx="10"/>
          </p:nvPr>
        </p:nvSpPr>
        <p:spPr>
          <a:xfrm>
            <a:off x="10915047" y="2945113"/>
            <a:ext cx="2553904" cy="2646878"/>
          </a:xfrm>
        </p:spPr>
        <p:txBody>
          <a:bodyPr/>
          <a:lstStyle/>
          <a:p>
            <a:r>
              <a:rPr lang="en-GB" dirty="0"/>
              <a:t>02</a:t>
            </a:r>
          </a:p>
        </p:txBody>
      </p:sp>
      <p:sp>
        <p:nvSpPr>
          <p:cNvPr id="3" name="í$ļïḓe">
            <a:extLst>
              <a:ext uri="{FF2B5EF4-FFF2-40B4-BE49-F238E27FC236}">
                <a16:creationId xmlns:a16="http://schemas.microsoft.com/office/drawing/2014/main" id="{5D853014-B057-4222-9CD6-A5CAB4BCC195}"/>
              </a:ext>
            </a:extLst>
          </p:cNvPr>
          <p:cNvSpPr>
            <a:spLocks noGrp="1"/>
          </p:cNvSpPr>
          <p:nvPr>
            <p:ph type="body" sz="quarter" idx="11"/>
          </p:nvPr>
        </p:nvSpPr>
        <p:spPr>
          <a:xfrm>
            <a:off x="1235315" y="6838816"/>
            <a:ext cx="21913371" cy="2215991"/>
          </a:xfrm>
        </p:spPr>
        <p:txBody>
          <a:bodyPr/>
          <a:lstStyle/>
          <a:p>
            <a:r>
              <a:rPr lang="en-GB" dirty="0"/>
              <a:t>PART TWO</a:t>
            </a:r>
          </a:p>
        </p:txBody>
      </p:sp>
      <p:sp>
        <p:nvSpPr>
          <p:cNvPr id="4" name="í$ľíḋê">
            <a:extLst>
              <a:ext uri="{FF2B5EF4-FFF2-40B4-BE49-F238E27FC236}">
                <a16:creationId xmlns:a16="http://schemas.microsoft.com/office/drawing/2014/main" id="{9DB53E6F-205E-470B-B867-ED47B584A620}"/>
              </a:ext>
            </a:extLst>
          </p:cNvPr>
          <p:cNvSpPr>
            <a:spLocks noGrp="1"/>
          </p:cNvSpPr>
          <p:nvPr>
            <p:ph type="body" sz="quarter" idx="12"/>
          </p:nvPr>
        </p:nvSpPr>
        <p:spPr>
          <a:xfrm>
            <a:off x="6713581" y="7805300"/>
            <a:ext cx="10956846" cy="1938992"/>
          </a:xfrm>
        </p:spPr>
        <p:txBody>
          <a:bodyPr/>
          <a:lstStyle/>
          <a:p>
            <a:r>
              <a:rPr lang="zh-CN" altLang="en-US" dirty="0"/>
              <a:t>产品定位及目标</a:t>
            </a:r>
          </a:p>
        </p:txBody>
      </p:sp>
      <p:sp>
        <p:nvSpPr>
          <p:cNvPr id="5" name="îṣļíḍê">
            <a:extLst>
              <a:ext uri="{FF2B5EF4-FFF2-40B4-BE49-F238E27FC236}">
                <a16:creationId xmlns:a16="http://schemas.microsoft.com/office/drawing/2014/main" id="{ADDBF157-62E3-47B3-BE62-66B0D315E2C1}"/>
              </a:ext>
            </a:extLst>
          </p:cNvPr>
          <p:cNvSpPr>
            <a:spLocks noGrp="1"/>
          </p:cNvSpPr>
          <p:nvPr>
            <p:ph type="body" sz="quarter" idx="13"/>
          </p:nvPr>
        </p:nvSpPr>
        <p:spPr>
          <a:xfrm>
            <a:off x="2866371" y="12010939"/>
            <a:ext cx="18651259" cy="584775"/>
          </a:xfrm>
        </p:spPr>
        <p:txBody>
          <a:bodyPr/>
          <a:lstStyle/>
          <a:p>
            <a:r>
              <a:rPr lang="zh-CN" altLang="en-US" dirty="0"/>
              <a:t>用户群分析</a:t>
            </a:r>
            <a:endParaRPr lang="en-US" altLang="zh-CN" dirty="0"/>
          </a:p>
        </p:txBody>
      </p:sp>
    </p:spTree>
    <p:extLst>
      <p:ext uri="{BB962C8B-B14F-4D97-AF65-F5344CB8AC3E}">
        <p14:creationId xmlns:p14="http://schemas.microsoft.com/office/powerpoint/2010/main" val="40230449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EMPLATE" val="48e7140e-8fd2-483e-b93e-aac90eded52d"/>
</p:tagLst>
</file>

<file path=ppt/theme/theme1.xml><?xml version="1.0" encoding="utf-8"?>
<a:theme xmlns:a="http://schemas.openxmlformats.org/drawingml/2006/main" name="Theme">
  <a:themeElements>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48e7140e-8fd2-483e-b93e-aac90eded52d.source.default.zh-Hans" id="{D9F32E89-056A-4645-84F5-351138270FDF}" vid="{961A3221-CD8D-924F-8D4A-54BBB4A65B3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5.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ppt/theme/themeOverride6.xml><?xml version="1.0" encoding="utf-8"?>
<a:themeOverride xmlns:a="http://schemas.openxmlformats.org/drawingml/2006/main">
  <a:clrScheme name="Office">
    <a:dk1>
      <a:srgbClr val="000000"/>
    </a:dk1>
    <a:lt1>
      <a:srgbClr val="FFFFFF"/>
    </a:lt1>
    <a:dk2>
      <a:srgbClr val="A7A7A7"/>
    </a:dk2>
    <a:lt2>
      <a:srgbClr val="535353"/>
    </a:lt2>
    <a:accent1>
      <a:srgbClr val="43449A"/>
    </a:accent1>
    <a:accent2>
      <a:srgbClr val="FFBB58"/>
    </a:accent2>
    <a:accent3>
      <a:srgbClr val="CF8B29"/>
    </a:accent3>
    <a:accent4>
      <a:srgbClr val="F7F3E9"/>
    </a:accent4>
    <a:accent5>
      <a:srgbClr val="F3EDE1"/>
    </a:accent5>
    <a:accent6>
      <a:srgbClr val="5959A3"/>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Theme</Template>
  <TotalTime>89</TotalTime>
  <Words>1144</Words>
  <Application>Microsoft Macintosh PowerPoint</Application>
  <PresentationFormat>自定义</PresentationFormat>
  <Paragraphs>138</Paragraphs>
  <Slides>20</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20</vt:i4>
      </vt:variant>
    </vt:vector>
  </HeadingPairs>
  <TitlesOfParts>
    <vt:vector size="24" baseType="lpstr">
      <vt:lpstr>微软雅黑</vt:lpstr>
      <vt:lpstr>Arial</vt:lpstr>
      <vt:lpstr>Calibri</vt:lpstr>
      <vt:lpstr>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www.gaoding.com</dc:subject>
  <dc:creator>诺明 梁</dc:creator>
  <cp:lastModifiedBy>诺明 梁</cp:lastModifiedBy>
  <cp:revision>2</cp:revision>
  <cp:lastPrinted>2021-05-17T16:00:00Z</cp:lastPrinted>
  <dcterms:created xsi:type="dcterms:W3CDTF">2021-10-21T13:18:32Z</dcterms:created>
  <dcterms:modified xsi:type="dcterms:W3CDTF">2021-10-21T14:48:14Z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48e7140e-8fd2-483e-b93e-aac90eded52d</vt:lpwstr>
  </property>
</Properties>
</file>